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394" r:id="rId3"/>
    <p:sldId id="390" r:id="rId4"/>
    <p:sldId id="272" r:id="rId5"/>
    <p:sldId id="370" r:id="rId6"/>
    <p:sldId id="360" r:id="rId7"/>
    <p:sldId id="385" r:id="rId8"/>
    <p:sldId id="392" r:id="rId9"/>
    <p:sldId id="403" r:id="rId10"/>
    <p:sldId id="349" r:id="rId11"/>
    <p:sldId id="386" r:id="rId12"/>
    <p:sldId id="388" r:id="rId13"/>
    <p:sldId id="334" r:id="rId14"/>
    <p:sldId id="383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C4F"/>
    <a:srgbClr val="F49970"/>
    <a:srgbClr val="FF0000"/>
    <a:srgbClr val="FF3300"/>
    <a:srgbClr val="FF9933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02" autoAdjust="0"/>
    <p:restoredTop sz="93018" autoAdjust="0"/>
  </p:normalViewPr>
  <p:slideViewPr>
    <p:cSldViewPr>
      <p:cViewPr varScale="1">
        <p:scale>
          <a:sx n="69" d="100"/>
          <a:sy n="69" d="100"/>
        </p:scale>
        <p:origin x="1482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37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8DDDA6-F378-40A2-98E4-3B26F7F63DF0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C9A935-C681-4EA0-B049-450ED51D9AEF}">
      <dgm:prSet phldrT="[Текст]" custT="1"/>
      <dgm:spPr/>
      <dgm:t>
        <a:bodyPr/>
        <a:lstStyle/>
        <a:p>
          <a:r>
            <a:rPr lang="ru-RU" sz="1800" dirty="0" smtClean="0"/>
            <a:t>1 Точность</a:t>
          </a:r>
          <a:endParaRPr lang="ru-RU" sz="1800" dirty="0"/>
        </a:p>
      </dgm:t>
    </dgm:pt>
    <dgm:pt modelId="{E1524712-CB6B-4A6E-90E7-2A0F577EEF84}" type="parTrans" cxnId="{4DFAE61D-8EC9-4A96-938A-50A1FCA824B9}">
      <dgm:prSet/>
      <dgm:spPr/>
      <dgm:t>
        <a:bodyPr/>
        <a:lstStyle/>
        <a:p>
          <a:endParaRPr lang="ru-RU" sz="2000"/>
        </a:p>
      </dgm:t>
    </dgm:pt>
    <dgm:pt modelId="{694B8610-B7E7-41F9-AC46-BF9EA436E0B4}" type="sibTrans" cxnId="{4DFAE61D-8EC9-4A96-938A-50A1FCA824B9}">
      <dgm:prSet/>
      <dgm:spPr/>
      <dgm:t>
        <a:bodyPr/>
        <a:lstStyle/>
        <a:p>
          <a:endParaRPr lang="ru-RU" sz="2000"/>
        </a:p>
      </dgm:t>
    </dgm:pt>
    <dgm:pt modelId="{94CA4248-216B-4085-8F65-FFF0E055FCD7}">
      <dgm:prSet phldrT="[Текст]" custT="1"/>
      <dgm:spPr/>
      <dgm:t>
        <a:bodyPr/>
        <a:lstStyle/>
        <a:p>
          <a:r>
            <a:rPr lang="ru-RU" sz="1400" dirty="0" smtClean="0"/>
            <a:t>Все счетчики проходят метрологическую </a:t>
          </a:r>
          <a:r>
            <a:rPr lang="ru-RU" sz="1400" dirty="0" err="1" smtClean="0"/>
            <a:t>проливку</a:t>
          </a:r>
          <a:r>
            <a:rPr lang="ru-RU" sz="1400" dirty="0" smtClean="0"/>
            <a:t> и настройку</a:t>
          </a:r>
          <a:endParaRPr lang="ru-RU" sz="1400" dirty="0"/>
        </a:p>
      </dgm:t>
    </dgm:pt>
    <dgm:pt modelId="{61400E03-DAD9-4E7F-9345-7B221C5250BA}" type="parTrans" cxnId="{12693F2C-C311-44B9-BA60-3BD3DFFD5A4A}">
      <dgm:prSet/>
      <dgm:spPr/>
      <dgm:t>
        <a:bodyPr/>
        <a:lstStyle/>
        <a:p>
          <a:endParaRPr lang="ru-RU" sz="2000"/>
        </a:p>
      </dgm:t>
    </dgm:pt>
    <dgm:pt modelId="{FA39E468-A4C0-4CC9-9EEC-32BF5176BA9B}" type="sibTrans" cxnId="{12693F2C-C311-44B9-BA60-3BD3DFFD5A4A}">
      <dgm:prSet/>
      <dgm:spPr/>
      <dgm:t>
        <a:bodyPr/>
        <a:lstStyle/>
        <a:p>
          <a:endParaRPr lang="ru-RU" sz="2000"/>
        </a:p>
      </dgm:t>
    </dgm:pt>
    <dgm:pt modelId="{D3A75A5F-34DE-441B-A344-418B17809C2A}">
      <dgm:prSet phldrT="[Текст]" custT="1"/>
      <dgm:spPr/>
      <dgm:t>
        <a:bodyPr/>
        <a:lstStyle/>
        <a:p>
          <a:r>
            <a:rPr lang="ru-RU" sz="1800" dirty="0" smtClean="0"/>
            <a:t>2 Надежность</a:t>
          </a:r>
          <a:endParaRPr lang="ru-RU" sz="1800" dirty="0"/>
        </a:p>
      </dgm:t>
    </dgm:pt>
    <dgm:pt modelId="{32C8DABE-7F2D-40A7-B088-5BC25805F39F}" type="parTrans" cxnId="{2B100A44-3749-41B2-ACCA-DDD2D2C4E66B}">
      <dgm:prSet/>
      <dgm:spPr/>
      <dgm:t>
        <a:bodyPr/>
        <a:lstStyle/>
        <a:p>
          <a:endParaRPr lang="ru-RU" sz="2000"/>
        </a:p>
      </dgm:t>
    </dgm:pt>
    <dgm:pt modelId="{644AB677-72B1-4364-86CE-3324ACEBF8AE}" type="sibTrans" cxnId="{2B100A44-3749-41B2-ACCA-DDD2D2C4E66B}">
      <dgm:prSet/>
      <dgm:spPr/>
      <dgm:t>
        <a:bodyPr/>
        <a:lstStyle/>
        <a:p>
          <a:endParaRPr lang="ru-RU" sz="2000"/>
        </a:p>
      </dgm:t>
    </dgm:pt>
    <dgm:pt modelId="{400DFC7A-FC20-4E7E-9000-3393663DA8F8}">
      <dgm:prSet phldrT="[Текст]" custT="1"/>
      <dgm:spPr/>
      <dgm:t>
        <a:bodyPr/>
        <a:lstStyle/>
        <a:p>
          <a:r>
            <a:rPr lang="ru-RU" sz="1400" dirty="0" smtClean="0"/>
            <a:t>Горячепрессованная латунь</a:t>
          </a:r>
          <a:endParaRPr lang="ru-RU" sz="1400" dirty="0"/>
        </a:p>
      </dgm:t>
    </dgm:pt>
    <dgm:pt modelId="{6FF71D22-F9B4-427A-8A8F-51826AB30A5D}" type="parTrans" cxnId="{32E77C72-FC06-41E4-A849-3287A6612C8D}">
      <dgm:prSet/>
      <dgm:spPr/>
      <dgm:t>
        <a:bodyPr/>
        <a:lstStyle/>
        <a:p>
          <a:endParaRPr lang="ru-RU" sz="2000"/>
        </a:p>
      </dgm:t>
    </dgm:pt>
    <dgm:pt modelId="{A7F177FC-AFB5-48E4-A6D8-A0F0C808F923}" type="sibTrans" cxnId="{32E77C72-FC06-41E4-A849-3287A6612C8D}">
      <dgm:prSet/>
      <dgm:spPr/>
      <dgm:t>
        <a:bodyPr/>
        <a:lstStyle/>
        <a:p>
          <a:endParaRPr lang="ru-RU" sz="2000"/>
        </a:p>
      </dgm:t>
    </dgm:pt>
    <dgm:pt modelId="{20CA5282-9DD4-4275-9BDB-246ABDEDB58E}">
      <dgm:prSet phldrT="[Текст]" custT="1"/>
      <dgm:spPr/>
      <dgm:t>
        <a:bodyPr/>
        <a:lstStyle/>
        <a:p>
          <a:r>
            <a:rPr lang="ru-RU" sz="1800" dirty="0" smtClean="0"/>
            <a:t>3 Универсальность</a:t>
          </a:r>
        </a:p>
      </dgm:t>
    </dgm:pt>
    <dgm:pt modelId="{0600BCF3-A370-4659-8B36-25A38159F320}" type="parTrans" cxnId="{0379E563-79C6-49D1-A426-4DFAFE18EFC3}">
      <dgm:prSet/>
      <dgm:spPr/>
      <dgm:t>
        <a:bodyPr/>
        <a:lstStyle/>
        <a:p>
          <a:endParaRPr lang="ru-RU" sz="2000"/>
        </a:p>
      </dgm:t>
    </dgm:pt>
    <dgm:pt modelId="{529C0C9B-C90C-450E-8C39-5DA142019D14}" type="sibTrans" cxnId="{0379E563-79C6-49D1-A426-4DFAFE18EFC3}">
      <dgm:prSet/>
      <dgm:spPr/>
      <dgm:t>
        <a:bodyPr/>
        <a:lstStyle/>
        <a:p>
          <a:endParaRPr lang="ru-RU" sz="2000"/>
        </a:p>
      </dgm:t>
    </dgm:pt>
    <dgm:pt modelId="{FC6C51B9-DA99-48FB-9F24-8353FD93E1AC}">
      <dgm:prSet custT="1"/>
      <dgm:spPr/>
      <dgm:t>
        <a:bodyPr/>
        <a:lstStyle/>
        <a:p>
          <a:r>
            <a:rPr lang="ru-RU" sz="1400" dirty="0"/>
            <a:t>Термостойкая крыльчатка</a:t>
          </a:r>
        </a:p>
      </dgm:t>
    </dgm:pt>
    <dgm:pt modelId="{D14EDD88-824B-4405-A19D-D13E3350ABD1}" type="sibTrans" cxnId="{B345758A-42A3-47A2-B7BC-4BC2DE2B95F2}">
      <dgm:prSet/>
      <dgm:spPr/>
      <dgm:t>
        <a:bodyPr/>
        <a:lstStyle/>
        <a:p>
          <a:endParaRPr lang="ru-RU"/>
        </a:p>
      </dgm:t>
    </dgm:pt>
    <dgm:pt modelId="{914FE8AB-C149-4BBD-A022-03C3C339F611}" type="parTrans" cxnId="{B345758A-42A3-47A2-B7BC-4BC2DE2B95F2}">
      <dgm:prSet/>
      <dgm:spPr/>
      <dgm:t>
        <a:bodyPr/>
        <a:lstStyle/>
        <a:p>
          <a:endParaRPr lang="ru-RU"/>
        </a:p>
      </dgm:t>
    </dgm:pt>
    <dgm:pt modelId="{22727DD8-E2EF-4DF2-A7FF-5DE90AEA0002}">
      <dgm:prSet custT="1"/>
      <dgm:spPr/>
      <dgm:t>
        <a:bodyPr/>
        <a:lstStyle/>
        <a:p>
          <a:r>
            <a:rPr lang="ru-RU" sz="1400" dirty="0" smtClean="0"/>
            <a:t>Полноценная антимагнитная защита</a:t>
          </a:r>
          <a:endParaRPr lang="ru-RU" sz="1400" dirty="0"/>
        </a:p>
      </dgm:t>
    </dgm:pt>
    <dgm:pt modelId="{0B5B7763-B66A-4CA7-BD5C-FEC5E2889F1A}" type="parTrans" cxnId="{30C0EA62-8121-4BAD-B020-EAD50EF90091}">
      <dgm:prSet/>
      <dgm:spPr/>
      <dgm:t>
        <a:bodyPr/>
        <a:lstStyle/>
        <a:p>
          <a:endParaRPr lang="ru-RU"/>
        </a:p>
      </dgm:t>
    </dgm:pt>
    <dgm:pt modelId="{D89B2ACD-376B-4974-9C53-59D25693802F}" type="sibTrans" cxnId="{30C0EA62-8121-4BAD-B020-EAD50EF90091}">
      <dgm:prSet/>
      <dgm:spPr/>
      <dgm:t>
        <a:bodyPr/>
        <a:lstStyle/>
        <a:p>
          <a:endParaRPr lang="ru-RU"/>
        </a:p>
      </dgm:t>
    </dgm:pt>
    <dgm:pt modelId="{DFE73A81-E015-4FB1-9498-F96450781CE6}">
      <dgm:prSet phldrT="[Текст]" custT="1"/>
      <dgm:spPr/>
      <dgm:t>
        <a:bodyPr/>
        <a:lstStyle/>
        <a:p>
          <a:r>
            <a:rPr lang="ru-RU" sz="1400" dirty="0" smtClean="0"/>
            <a:t>4 проводной импульсный выход</a:t>
          </a:r>
        </a:p>
      </dgm:t>
    </dgm:pt>
    <dgm:pt modelId="{3797AAB3-3D1B-4443-A0AD-DA76349FB5FC}" type="parTrans" cxnId="{527EC705-97A4-4CA3-A6A4-330885FE31FC}">
      <dgm:prSet/>
      <dgm:spPr/>
      <dgm:t>
        <a:bodyPr/>
        <a:lstStyle/>
        <a:p>
          <a:endParaRPr lang="ru-RU"/>
        </a:p>
      </dgm:t>
    </dgm:pt>
    <dgm:pt modelId="{450CF6CC-782B-4763-9301-BDF61DAD39DF}" type="sibTrans" cxnId="{527EC705-97A4-4CA3-A6A4-330885FE31FC}">
      <dgm:prSet/>
      <dgm:spPr/>
      <dgm:t>
        <a:bodyPr/>
        <a:lstStyle/>
        <a:p>
          <a:endParaRPr lang="ru-RU"/>
        </a:p>
      </dgm:t>
    </dgm:pt>
    <dgm:pt modelId="{FC1DA95E-E240-4DD6-BB7D-E5EF96ACD1DE}">
      <dgm:prSet phldrT="[Текст]" custT="1"/>
      <dgm:spPr/>
      <dgm:t>
        <a:bodyPr/>
        <a:lstStyle/>
        <a:p>
          <a:r>
            <a:rPr lang="ru-RU" sz="1400" dirty="0" smtClean="0"/>
            <a:t>Двойное гальванопокрытие</a:t>
          </a:r>
          <a:endParaRPr lang="ru-RU" sz="1400" dirty="0"/>
        </a:p>
      </dgm:t>
    </dgm:pt>
    <dgm:pt modelId="{E9BDC3A4-AC81-4C0F-8F31-08519FE9F70A}" type="parTrans" cxnId="{780C137A-D86A-490C-AF16-2DC586B9AA51}">
      <dgm:prSet/>
      <dgm:spPr/>
      <dgm:t>
        <a:bodyPr/>
        <a:lstStyle/>
        <a:p>
          <a:endParaRPr lang="ru-RU"/>
        </a:p>
      </dgm:t>
    </dgm:pt>
    <dgm:pt modelId="{75AC976D-0573-4718-9C52-5AE983B4C79B}" type="sibTrans" cxnId="{780C137A-D86A-490C-AF16-2DC586B9AA51}">
      <dgm:prSet/>
      <dgm:spPr/>
      <dgm:t>
        <a:bodyPr/>
        <a:lstStyle/>
        <a:p>
          <a:endParaRPr lang="ru-RU"/>
        </a:p>
      </dgm:t>
    </dgm:pt>
    <dgm:pt modelId="{9504F595-7088-437F-92DC-D8F8A8EC8FD8}">
      <dgm:prSet phldrT="[Текст]" custT="1"/>
      <dgm:spPr/>
      <dgm:t>
        <a:bodyPr/>
        <a:lstStyle/>
        <a:p>
          <a:r>
            <a:rPr lang="ru-RU" sz="1400" dirty="0" smtClean="0"/>
            <a:t>Надежные резьбовые соединения и обратный клапан</a:t>
          </a:r>
          <a:endParaRPr lang="ru-RU" sz="1400" dirty="0"/>
        </a:p>
      </dgm:t>
    </dgm:pt>
    <dgm:pt modelId="{2E281E22-92CD-4C10-B51A-ED2271E2F64D}" type="parTrans" cxnId="{6FCFD6E2-C577-4616-8E78-4D07847FD6DB}">
      <dgm:prSet/>
      <dgm:spPr/>
      <dgm:t>
        <a:bodyPr/>
        <a:lstStyle/>
        <a:p>
          <a:endParaRPr lang="ru-RU"/>
        </a:p>
      </dgm:t>
    </dgm:pt>
    <dgm:pt modelId="{A7D28F51-19CA-4ED1-AC5A-BF44D5803FB6}" type="sibTrans" cxnId="{6FCFD6E2-C577-4616-8E78-4D07847FD6DB}">
      <dgm:prSet/>
      <dgm:spPr/>
      <dgm:t>
        <a:bodyPr/>
        <a:lstStyle/>
        <a:p>
          <a:endParaRPr lang="ru-RU"/>
        </a:p>
      </dgm:t>
    </dgm:pt>
    <dgm:pt modelId="{D2BC15D9-6AFB-47F5-857D-8197CDF0231D}">
      <dgm:prSet phldrT="[Текст]" custT="1"/>
      <dgm:spPr/>
      <dgm:t>
        <a:bodyPr/>
        <a:lstStyle/>
        <a:p>
          <a:r>
            <a:rPr lang="ru-RU" sz="1400" dirty="0" smtClean="0"/>
            <a:t>Кварцевые подпятники крыльчатки</a:t>
          </a:r>
          <a:endParaRPr lang="ru-RU" sz="1400" dirty="0"/>
        </a:p>
      </dgm:t>
    </dgm:pt>
    <dgm:pt modelId="{E0B6F69D-266F-4780-A6A8-FE6670C35800}" type="sibTrans" cxnId="{F90D8B43-3568-461E-861C-FD850C6B790E}">
      <dgm:prSet/>
      <dgm:spPr/>
      <dgm:t>
        <a:bodyPr/>
        <a:lstStyle/>
        <a:p>
          <a:endParaRPr lang="ru-RU"/>
        </a:p>
      </dgm:t>
    </dgm:pt>
    <dgm:pt modelId="{98772C4C-6743-42E3-A9E3-AC7C9461D919}" type="parTrans" cxnId="{F90D8B43-3568-461E-861C-FD850C6B790E}">
      <dgm:prSet/>
      <dgm:spPr/>
      <dgm:t>
        <a:bodyPr/>
        <a:lstStyle/>
        <a:p>
          <a:endParaRPr lang="ru-RU"/>
        </a:p>
      </dgm:t>
    </dgm:pt>
    <dgm:pt modelId="{155FCA33-F18F-41A6-B2E8-6BE987A90A97}">
      <dgm:prSet phldrT="[Текст]" custT="1"/>
      <dgm:spPr/>
      <dgm:t>
        <a:bodyPr/>
        <a:lstStyle/>
        <a:p>
          <a:r>
            <a:rPr lang="ru-RU" sz="1400" dirty="0" smtClean="0"/>
            <a:t>Кварцевые подпятники крыльчатки</a:t>
          </a:r>
          <a:endParaRPr lang="ru-RU" sz="1400" dirty="0"/>
        </a:p>
      </dgm:t>
    </dgm:pt>
    <dgm:pt modelId="{58B6D446-CC14-4041-AFA1-82A8F7728422}" type="parTrans" cxnId="{09E39872-24DD-4FDB-8366-2627A828783B}">
      <dgm:prSet/>
      <dgm:spPr/>
      <dgm:t>
        <a:bodyPr/>
        <a:lstStyle/>
        <a:p>
          <a:endParaRPr lang="ru-RU"/>
        </a:p>
      </dgm:t>
    </dgm:pt>
    <dgm:pt modelId="{B659EE50-5AAC-4EC8-A14D-C122550EF822}" type="sibTrans" cxnId="{09E39872-24DD-4FDB-8366-2627A828783B}">
      <dgm:prSet/>
      <dgm:spPr/>
      <dgm:t>
        <a:bodyPr/>
        <a:lstStyle/>
        <a:p>
          <a:endParaRPr lang="ru-RU"/>
        </a:p>
      </dgm:t>
    </dgm:pt>
    <dgm:pt modelId="{410274A0-7DF9-419B-8899-60DA3F346F8A}">
      <dgm:prSet phldrT="[Текст]" custT="1"/>
      <dgm:spPr/>
      <dgm:t>
        <a:bodyPr/>
        <a:lstStyle/>
        <a:p>
          <a:r>
            <a:rPr lang="ru-RU" sz="1400" dirty="0" smtClean="0"/>
            <a:t>Полноценный монтажный комплект</a:t>
          </a:r>
        </a:p>
      </dgm:t>
    </dgm:pt>
    <dgm:pt modelId="{5DEA6FCF-6097-4D66-81B7-096D81AF99FC}" type="parTrans" cxnId="{4FB714D7-32CA-430D-816E-36F9A2809CDE}">
      <dgm:prSet/>
      <dgm:spPr/>
      <dgm:t>
        <a:bodyPr/>
        <a:lstStyle/>
        <a:p>
          <a:endParaRPr lang="ru-RU"/>
        </a:p>
      </dgm:t>
    </dgm:pt>
    <dgm:pt modelId="{810F5F17-A69C-45DF-B80A-1F20C5F3228E}" type="sibTrans" cxnId="{4FB714D7-32CA-430D-816E-36F9A2809CDE}">
      <dgm:prSet/>
      <dgm:spPr/>
      <dgm:t>
        <a:bodyPr/>
        <a:lstStyle/>
        <a:p>
          <a:endParaRPr lang="ru-RU"/>
        </a:p>
      </dgm:t>
    </dgm:pt>
    <dgm:pt modelId="{3AE760D6-752E-4A17-9081-621AB1DD6183}">
      <dgm:prSet phldrT="[Текст]" custT="1"/>
      <dgm:spPr/>
      <dgm:t>
        <a:bodyPr/>
        <a:lstStyle/>
        <a:p>
          <a:r>
            <a:rPr lang="ru-RU" sz="1400" dirty="0" smtClean="0"/>
            <a:t>На горячую и холодную воду</a:t>
          </a:r>
        </a:p>
      </dgm:t>
    </dgm:pt>
    <dgm:pt modelId="{588ACC98-74AD-4106-8626-9C978D9F5CCD}" type="parTrans" cxnId="{589B450B-1D70-4A1D-A01B-95A0EF27B04A}">
      <dgm:prSet/>
      <dgm:spPr/>
      <dgm:t>
        <a:bodyPr/>
        <a:lstStyle/>
        <a:p>
          <a:endParaRPr lang="ru-RU"/>
        </a:p>
      </dgm:t>
    </dgm:pt>
    <dgm:pt modelId="{C065393C-C8D2-427F-B972-37601D98075A}" type="sibTrans" cxnId="{589B450B-1D70-4A1D-A01B-95A0EF27B04A}">
      <dgm:prSet/>
      <dgm:spPr/>
      <dgm:t>
        <a:bodyPr/>
        <a:lstStyle/>
        <a:p>
          <a:endParaRPr lang="ru-RU"/>
        </a:p>
      </dgm:t>
    </dgm:pt>
    <dgm:pt modelId="{84E87945-B2E1-4498-BBCC-B17B61343F6A}">
      <dgm:prSet phldrT="[Текст]" custT="1"/>
      <dgm:spPr/>
      <dgm:t>
        <a:bodyPr/>
        <a:lstStyle/>
        <a:p>
          <a:r>
            <a:rPr lang="ru-RU" sz="1400" dirty="0" smtClean="0"/>
            <a:t>Комплексное решение – вся сантехника под одной маркой</a:t>
          </a:r>
        </a:p>
      </dgm:t>
    </dgm:pt>
    <dgm:pt modelId="{FB775A52-6D39-461A-B802-FDC9BD045C3A}" type="parTrans" cxnId="{4E32985D-E59D-4C73-8215-DFD3B0B0269E}">
      <dgm:prSet/>
      <dgm:spPr/>
      <dgm:t>
        <a:bodyPr/>
        <a:lstStyle/>
        <a:p>
          <a:endParaRPr lang="ru-RU"/>
        </a:p>
      </dgm:t>
    </dgm:pt>
    <dgm:pt modelId="{92CC6808-04A8-4B69-9EAA-78510F822D8B}" type="sibTrans" cxnId="{4E32985D-E59D-4C73-8215-DFD3B0B0269E}">
      <dgm:prSet/>
      <dgm:spPr/>
      <dgm:t>
        <a:bodyPr/>
        <a:lstStyle/>
        <a:p>
          <a:endParaRPr lang="ru-RU"/>
        </a:p>
      </dgm:t>
    </dgm:pt>
    <dgm:pt modelId="{37BAB30E-4875-41A0-A738-5F41CB23F851}" type="pres">
      <dgm:prSet presAssocID="{EA8DDDA6-F378-40A2-98E4-3B26F7F63DF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4388DE-077E-46AB-95A6-22C00FC9D2D8}" type="pres">
      <dgm:prSet presAssocID="{E8C9A935-C681-4EA0-B049-450ED51D9AE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FFE782-216F-46D6-9430-B99D824B802D}" type="pres">
      <dgm:prSet presAssocID="{E8C9A935-C681-4EA0-B049-450ED51D9AEF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F93193-7BBA-4F9A-AEC1-11249320AE29}" type="pres">
      <dgm:prSet presAssocID="{D3A75A5F-34DE-441B-A344-418B17809C2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2A3BD1-4744-4982-9788-53EB14DD869A}" type="pres">
      <dgm:prSet presAssocID="{D3A75A5F-34DE-441B-A344-418B17809C2A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3F6E4F-F485-43A5-9729-DD3323F858A4}" type="pres">
      <dgm:prSet presAssocID="{20CA5282-9DD4-4275-9BDB-246ABDEDB58E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C82BD2-9B0F-4F3F-A181-BA95450B0E9F}" type="pres">
      <dgm:prSet presAssocID="{20CA5282-9DD4-4275-9BDB-246ABDEDB58E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08D5F9-DDD7-489B-BE96-C0638981B5CF}" type="presOf" srcId="{D3A75A5F-34DE-441B-A344-418B17809C2A}" destId="{59F93193-7BBA-4F9A-AEC1-11249320AE29}" srcOrd="0" destOrd="0" presId="urn:microsoft.com/office/officeart/2005/8/layout/vList2"/>
    <dgm:cxn modelId="{09E39872-24DD-4FDB-8366-2627A828783B}" srcId="{D3A75A5F-34DE-441B-A344-418B17809C2A}" destId="{155FCA33-F18F-41A6-B2E8-6BE987A90A97}" srcOrd="3" destOrd="0" parTransId="{58B6D446-CC14-4041-AFA1-82A8F7728422}" sibTransId="{B659EE50-5AAC-4EC8-A14D-C122550EF822}"/>
    <dgm:cxn modelId="{32E77C72-FC06-41E4-A849-3287A6612C8D}" srcId="{D3A75A5F-34DE-441B-A344-418B17809C2A}" destId="{400DFC7A-FC20-4E7E-9000-3393663DA8F8}" srcOrd="1" destOrd="0" parTransId="{6FF71D22-F9B4-427A-8A8F-51826AB30A5D}" sibTransId="{A7F177FC-AFB5-48E4-A6D8-A0F0C808F923}"/>
    <dgm:cxn modelId="{1C86210F-B11A-4EEB-BCB8-E3BBC3CD3989}" type="presOf" srcId="{84E87945-B2E1-4498-BBCC-B17B61343F6A}" destId="{76C82BD2-9B0F-4F3F-A181-BA95450B0E9F}" srcOrd="0" destOrd="3" presId="urn:microsoft.com/office/officeart/2005/8/layout/vList2"/>
    <dgm:cxn modelId="{2899E804-69FF-44EB-A0A8-1B1B973A5AC3}" type="presOf" srcId="{3AE760D6-752E-4A17-9081-621AB1DD6183}" destId="{76C82BD2-9B0F-4F3F-A181-BA95450B0E9F}" srcOrd="0" destOrd="0" presId="urn:microsoft.com/office/officeart/2005/8/layout/vList2"/>
    <dgm:cxn modelId="{DF376180-3CEC-449E-A0EA-2BEE235651CE}" type="presOf" srcId="{400DFC7A-FC20-4E7E-9000-3393663DA8F8}" destId="{082A3BD1-4744-4982-9788-53EB14DD869A}" srcOrd="0" destOrd="1" presId="urn:microsoft.com/office/officeart/2005/8/layout/vList2"/>
    <dgm:cxn modelId="{589B450B-1D70-4A1D-A01B-95A0EF27B04A}" srcId="{20CA5282-9DD4-4275-9BDB-246ABDEDB58E}" destId="{3AE760D6-752E-4A17-9081-621AB1DD6183}" srcOrd="0" destOrd="0" parTransId="{588ACC98-74AD-4106-8626-9C978D9F5CCD}" sibTransId="{C065393C-C8D2-427F-B972-37601D98075A}"/>
    <dgm:cxn modelId="{260E1A04-00BE-479A-976F-4BC8DFA2753B}" type="presOf" srcId="{22727DD8-E2EF-4DF2-A7FF-5DE90AEA0002}" destId="{9AFFE782-216F-46D6-9430-B99D824B802D}" srcOrd="0" destOrd="2" presId="urn:microsoft.com/office/officeart/2005/8/layout/vList2"/>
    <dgm:cxn modelId="{4E32985D-E59D-4C73-8215-DFD3B0B0269E}" srcId="{20CA5282-9DD4-4275-9BDB-246ABDEDB58E}" destId="{84E87945-B2E1-4498-BBCC-B17B61343F6A}" srcOrd="3" destOrd="0" parTransId="{FB775A52-6D39-461A-B802-FDC9BD045C3A}" sibTransId="{92CC6808-04A8-4B69-9EAA-78510F822D8B}"/>
    <dgm:cxn modelId="{905F5181-914D-4043-83FE-51CEB1E2A79A}" type="presOf" srcId="{20CA5282-9DD4-4275-9BDB-246ABDEDB58E}" destId="{3C3F6E4F-F485-43A5-9729-DD3323F858A4}" srcOrd="0" destOrd="0" presId="urn:microsoft.com/office/officeart/2005/8/layout/vList2"/>
    <dgm:cxn modelId="{4754218B-1130-4EA8-A8FC-2AE5BEA4C4D1}" type="presOf" srcId="{EA8DDDA6-F378-40A2-98E4-3B26F7F63DF0}" destId="{37BAB30E-4875-41A0-A738-5F41CB23F851}" srcOrd="0" destOrd="0" presId="urn:microsoft.com/office/officeart/2005/8/layout/vList2"/>
    <dgm:cxn modelId="{527EC705-97A4-4CA3-A6A4-330885FE31FC}" srcId="{20CA5282-9DD4-4275-9BDB-246ABDEDB58E}" destId="{DFE73A81-E015-4FB1-9498-F96450781CE6}" srcOrd="1" destOrd="0" parTransId="{3797AAB3-3D1B-4443-A0AD-DA76349FB5FC}" sibTransId="{450CF6CC-782B-4763-9301-BDF61DAD39DF}"/>
    <dgm:cxn modelId="{30C0EA62-8121-4BAD-B020-EAD50EF90091}" srcId="{E8C9A935-C681-4EA0-B049-450ED51D9AEF}" destId="{22727DD8-E2EF-4DF2-A7FF-5DE90AEA0002}" srcOrd="2" destOrd="0" parTransId="{0B5B7763-B66A-4CA7-BD5C-FEC5E2889F1A}" sibTransId="{D89B2ACD-376B-4974-9C53-59D25693802F}"/>
    <dgm:cxn modelId="{109A3CA3-E605-48E2-963D-6A8C0D42286B}" type="presOf" srcId="{9504F595-7088-437F-92DC-D8F8A8EC8FD8}" destId="{082A3BD1-4744-4982-9788-53EB14DD869A}" srcOrd="0" destOrd="4" presId="urn:microsoft.com/office/officeart/2005/8/layout/vList2"/>
    <dgm:cxn modelId="{0379E563-79C6-49D1-A426-4DFAFE18EFC3}" srcId="{EA8DDDA6-F378-40A2-98E4-3B26F7F63DF0}" destId="{20CA5282-9DD4-4275-9BDB-246ABDEDB58E}" srcOrd="2" destOrd="0" parTransId="{0600BCF3-A370-4659-8B36-25A38159F320}" sibTransId="{529C0C9B-C90C-450E-8C39-5DA142019D14}"/>
    <dgm:cxn modelId="{09D4D159-9DEE-45D2-B36F-635271B3F7F5}" type="presOf" srcId="{FC1DA95E-E240-4DD6-BB7D-E5EF96ACD1DE}" destId="{082A3BD1-4744-4982-9788-53EB14DD869A}" srcOrd="0" destOrd="2" presId="urn:microsoft.com/office/officeart/2005/8/layout/vList2"/>
    <dgm:cxn modelId="{4FB714D7-32CA-430D-816E-36F9A2809CDE}" srcId="{20CA5282-9DD4-4275-9BDB-246ABDEDB58E}" destId="{410274A0-7DF9-419B-8899-60DA3F346F8A}" srcOrd="2" destOrd="0" parTransId="{5DEA6FCF-6097-4D66-81B7-096D81AF99FC}" sibTransId="{810F5F17-A69C-45DF-B80A-1F20C5F3228E}"/>
    <dgm:cxn modelId="{A1D855E0-ED0B-4369-BBAE-4B7C1444EA5D}" type="presOf" srcId="{DFE73A81-E015-4FB1-9498-F96450781CE6}" destId="{76C82BD2-9B0F-4F3F-A181-BA95450B0E9F}" srcOrd="0" destOrd="1" presId="urn:microsoft.com/office/officeart/2005/8/layout/vList2"/>
    <dgm:cxn modelId="{12693F2C-C311-44B9-BA60-3BD3DFFD5A4A}" srcId="{E8C9A935-C681-4EA0-B049-450ED51D9AEF}" destId="{94CA4248-216B-4085-8F65-FFF0E055FCD7}" srcOrd="0" destOrd="0" parTransId="{61400E03-DAD9-4E7F-9345-7B221C5250BA}" sibTransId="{FA39E468-A4C0-4CC9-9EEC-32BF5176BA9B}"/>
    <dgm:cxn modelId="{893F29AE-6E49-486A-AD35-6A6B6D0BB7AE}" type="presOf" srcId="{155FCA33-F18F-41A6-B2E8-6BE987A90A97}" destId="{082A3BD1-4744-4982-9788-53EB14DD869A}" srcOrd="0" destOrd="3" presId="urn:microsoft.com/office/officeart/2005/8/layout/vList2"/>
    <dgm:cxn modelId="{2B100A44-3749-41B2-ACCA-DDD2D2C4E66B}" srcId="{EA8DDDA6-F378-40A2-98E4-3B26F7F63DF0}" destId="{D3A75A5F-34DE-441B-A344-418B17809C2A}" srcOrd="1" destOrd="0" parTransId="{32C8DABE-7F2D-40A7-B088-5BC25805F39F}" sibTransId="{644AB677-72B1-4364-86CE-3324ACEBF8AE}"/>
    <dgm:cxn modelId="{540C8794-17CE-4FC3-9F8E-E8C9377BF346}" type="presOf" srcId="{D2BC15D9-6AFB-47F5-857D-8197CDF0231D}" destId="{9AFFE782-216F-46D6-9430-B99D824B802D}" srcOrd="0" destOrd="1" presId="urn:microsoft.com/office/officeart/2005/8/layout/vList2"/>
    <dgm:cxn modelId="{780C137A-D86A-490C-AF16-2DC586B9AA51}" srcId="{D3A75A5F-34DE-441B-A344-418B17809C2A}" destId="{FC1DA95E-E240-4DD6-BB7D-E5EF96ACD1DE}" srcOrd="2" destOrd="0" parTransId="{E9BDC3A4-AC81-4C0F-8F31-08519FE9F70A}" sibTransId="{75AC976D-0573-4718-9C52-5AE983B4C79B}"/>
    <dgm:cxn modelId="{2FCA69F1-3F8F-4C86-BA4C-608ED20FEC06}" type="presOf" srcId="{410274A0-7DF9-419B-8899-60DA3F346F8A}" destId="{76C82BD2-9B0F-4F3F-A181-BA95450B0E9F}" srcOrd="0" destOrd="2" presId="urn:microsoft.com/office/officeart/2005/8/layout/vList2"/>
    <dgm:cxn modelId="{D8D61151-FBA0-4762-A381-A8E60F4DE878}" type="presOf" srcId="{94CA4248-216B-4085-8F65-FFF0E055FCD7}" destId="{9AFFE782-216F-46D6-9430-B99D824B802D}" srcOrd="0" destOrd="0" presId="urn:microsoft.com/office/officeart/2005/8/layout/vList2"/>
    <dgm:cxn modelId="{B345758A-42A3-47A2-B7BC-4BC2DE2B95F2}" srcId="{D3A75A5F-34DE-441B-A344-418B17809C2A}" destId="{FC6C51B9-DA99-48FB-9F24-8353FD93E1AC}" srcOrd="0" destOrd="0" parTransId="{914FE8AB-C149-4BBD-A022-03C3C339F611}" sibTransId="{D14EDD88-824B-4405-A19D-D13E3350ABD1}"/>
    <dgm:cxn modelId="{654F940A-A18B-45C3-BEF8-538CB102D0BB}" type="presOf" srcId="{E8C9A935-C681-4EA0-B049-450ED51D9AEF}" destId="{A24388DE-077E-46AB-95A6-22C00FC9D2D8}" srcOrd="0" destOrd="0" presId="urn:microsoft.com/office/officeart/2005/8/layout/vList2"/>
    <dgm:cxn modelId="{4DFAE61D-8EC9-4A96-938A-50A1FCA824B9}" srcId="{EA8DDDA6-F378-40A2-98E4-3B26F7F63DF0}" destId="{E8C9A935-C681-4EA0-B049-450ED51D9AEF}" srcOrd="0" destOrd="0" parTransId="{E1524712-CB6B-4A6E-90E7-2A0F577EEF84}" sibTransId="{694B8610-B7E7-41F9-AC46-BF9EA436E0B4}"/>
    <dgm:cxn modelId="{6FCFD6E2-C577-4616-8E78-4D07847FD6DB}" srcId="{D3A75A5F-34DE-441B-A344-418B17809C2A}" destId="{9504F595-7088-437F-92DC-D8F8A8EC8FD8}" srcOrd="4" destOrd="0" parTransId="{2E281E22-92CD-4C10-B51A-ED2271E2F64D}" sibTransId="{A7D28F51-19CA-4ED1-AC5A-BF44D5803FB6}"/>
    <dgm:cxn modelId="{E8CA49CA-3C98-4D4E-86C9-6E127547AFE2}" type="presOf" srcId="{FC6C51B9-DA99-48FB-9F24-8353FD93E1AC}" destId="{082A3BD1-4744-4982-9788-53EB14DD869A}" srcOrd="0" destOrd="0" presId="urn:microsoft.com/office/officeart/2005/8/layout/vList2"/>
    <dgm:cxn modelId="{F90D8B43-3568-461E-861C-FD850C6B790E}" srcId="{E8C9A935-C681-4EA0-B049-450ED51D9AEF}" destId="{D2BC15D9-6AFB-47F5-857D-8197CDF0231D}" srcOrd="1" destOrd="0" parTransId="{98772C4C-6743-42E3-A9E3-AC7C9461D919}" sibTransId="{E0B6F69D-266F-4780-A6A8-FE6670C35800}"/>
    <dgm:cxn modelId="{F1A593CD-EC27-448D-9CF0-7823F864E1BB}" type="presParOf" srcId="{37BAB30E-4875-41A0-A738-5F41CB23F851}" destId="{A24388DE-077E-46AB-95A6-22C00FC9D2D8}" srcOrd="0" destOrd="0" presId="urn:microsoft.com/office/officeart/2005/8/layout/vList2"/>
    <dgm:cxn modelId="{76D8F608-936B-4AE4-8009-032706676550}" type="presParOf" srcId="{37BAB30E-4875-41A0-A738-5F41CB23F851}" destId="{9AFFE782-216F-46D6-9430-B99D824B802D}" srcOrd="1" destOrd="0" presId="urn:microsoft.com/office/officeart/2005/8/layout/vList2"/>
    <dgm:cxn modelId="{538EE49D-75C7-4296-827B-581480D63EF5}" type="presParOf" srcId="{37BAB30E-4875-41A0-A738-5F41CB23F851}" destId="{59F93193-7BBA-4F9A-AEC1-11249320AE29}" srcOrd="2" destOrd="0" presId="urn:microsoft.com/office/officeart/2005/8/layout/vList2"/>
    <dgm:cxn modelId="{8E8A5008-9B53-41E3-9789-B0A04770B87C}" type="presParOf" srcId="{37BAB30E-4875-41A0-A738-5F41CB23F851}" destId="{082A3BD1-4744-4982-9788-53EB14DD869A}" srcOrd="3" destOrd="0" presId="urn:microsoft.com/office/officeart/2005/8/layout/vList2"/>
    <dgm:cxn modelId="{788AE87D-C8BF-4F95-B5A9-89B98A7CBCF6}" type="presParOf" srcId="{37BAB30E-4875-41A0-A738-5F41CB23F851}" destId="{3C3F6E4F-F485-43A5-9729-DD3323F858A4}" srcOrd="4" destOrd="0" presId="urn:microsoft.com/office/officeart/2005/8/layout/vList2"/>
    <dgm:cxn modelId="{CB86A2F0-6BEE-464C-9501-A52DF3D1116A}" type="presParOf" srcId="{37BAB30E-4875-41A0-A738-5F41CB23F851}" destId="{76C82BD2-9B0F-4F3F-A181-BA95450B0E9F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4388DE-077E-46AB-95A6-22C00FC9D2D8}">
      <dsp:nvSpPr>
        <dsp:cNvPr id="0" name=""/>
        <dsp:cNvSpPr/>
      </dsp:nvSpPr>
      <dsp:spPr>
        <a:xfrm>
          <a:off x="0" y="12031"/>
          <a:ext cx="7889876" cy="954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1 Точность</a:t>
          </a:r>
          <a:endParaRPr lang="ru-RU" sz="1800" kern="1200" dirty="0"/>
        </a:p>
      </dsp:txBody>
      <dsp:txXfrm>
        <a:off x="46606" y="58637"/>
        <a:ext cx="7796664" cy="861508"/>
      </dsp:txXfrm>
    </dsp:sp>
    <dsp:sp modelId="{9AFFE782-216F-46D6-9430-B99D824B802D}">
      <dsp:nvSpPr>
        <dsp:cNvPr id="0" name=""/>
        <dsp:cNvSpPr/>
      </dsp:nvSpPr>
      <dsp:spPr>
        <a:xfrm>
          <a:off x="0" y="966751"/>
          <a:ext cx="7889876" cy="844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504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400" kern="1200" dirty="0" smtClean="0"/>
            <a:t>Все счетчики проходят метрологическую </a:t>
          </a:r>
          <a:r>
            <a:rPr lang="ru-RU" sz="1400" kern="1200" dirty="0" err="1" smtClean="0"/>
            <a:t>проливку</a:t>
          </a:r>
          <a:r>
            <a:rPr lang="ru-RU" sz="1400" kern="1200" dirty="0" smtClean="0"/>
            <a:t> и настройку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400" kern="1200" dirty="0" smtClean="0"/>
            <a:t>Кварцевые подпятники крыльчатки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400" kern="1200" dirty="0" smtClean="0"/>
            <a:t>Полноценная антимагнитная защита</a:t>
          </a:r>
          <a:endParaRPr lang="ru-RU" sz="1400" kern="1200" dirty="0"/>
        </a:p>
      </dsp:txBody>
      <dsp:txXfrm>
        <a:off x="0" y="966751"/>
        <a:ext cx="7889876" cy="844560"/>
      </dsp:txXfrm>
    </dsp:sp>
    <dsp:sp modelId="{59F93193-7BBA-4F9A-AEC1-11249320AE29}">
      <dsp:nvSpPr>
        <dsp:cNvPr id="0" name=""/>
        <dsp:cNvSpPr/>
      </dsp:nvSpPr>
      <dsp:spPr>
        <a:xfrm>
          <a:off x="0" y="1811311"/>
          <a:ext cx="7889876" cy="954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2 Надежность</a:t>
          </a:r>
          <a:endParaRPr lang="ru-RU" sz="1800" kern="1200" dirty="0"/>
        </a:p>
      </dsp:txBody>
      <dsp:txXfrm>
        <a:off x="46606" y="1857917"/>
        <a:ext cx="7796664" cy="861508"/>
      </dsp:txXfrm>
    </dsp:sp>
    <dsp:sp modelId="{082A3BD1-4744-4982-9788-53EB14DD869A}">
      <dsp:nvSpPr>
        <dsp:cNvPr id="0" name=""/>
        <dsp:cNvSpPr/>
      </dsp:nvSpPr>
      <dsp:spPr>
        <a:xfrm>
          <a:off x="0" y="2766031"/>
          <a:ext cx="7889876" cy="1187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504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400" kern="1200" dirty="0"/>
            <a:t>Термостойкая крыльчатка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400" kern="1200" dirty="0" smtClean="0"/>
            <a:t>Горячепрессованная латунь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400" kern="1200" dirty="0" smtClean="0"/>
            <a:t>Двойное гальванопокрытие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400" kern="1200" dirty="0" smtClean="0"/>
            <a:t>Кварцевые подпятники крыльчатки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400" kern="1200" dirty="0" smtClean="0"/>
            <a:t>Надежные резьбовые соединения и обратный клапан</a:t>
          </a:r>
          <a:endParaRPr lang="ru-RU" sz="1400" kern="1200" dirty="0"/>
        </a:p>
      </dsp:txBody>
      <dsp:txXfrm>
        <a:off x="0" y="2766031"/>
        <a:ext cx="7889876" cy="1187662"/>
      </dsp:txXfrm>
    </dsp:sp>
    <dsp:sp modelId="{3C3F6E4F-F485-43A5-9729-DD3323F858A4}">
      <dsp:nvSpPr>
        <dsp:cNvPr id="0" name=""/>
        <dsp:cNvSpPr/>
      </dsp:nvSpPr>
      <dsp:spPr>
        <a:xfrm>
          <a:off x="0" y="3953693"/>
          <a:ext cx="7889876" cy="9547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3 Универсальность</a:t>
          </a:r>
        </a:p>
      </dsp:txBody>
      <dsp:txXfrm>
        <a:off x="46606" y="4000299"/>
        <a:ext cx="7796664" cy="861508"/>
      </dsp:txXfrm>
    </dsp:sp>
    <dsp:sp modelId="{76C82BD2-9B0F-4F3F-A181-BA95450B0E9F}">
      <dsp:nvSpPr>
        <dsp:cNvPr id="0" name=""/>
        <dsp:cNvSpPr/>
      </dsp:nvSpPr>
      <dsp:spPr>
        <a:xfrm>
          <a:off x="0" y="4908413"/>
          <a:ext cx="7889876" cy="9501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504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400" kern="1200" dirty="0" smtClean="0"/>
            <a:t>На горячую и холодную воду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400" kern="1200" dirty="0" smtClean="0"/>
            <a:t>4 проводной импульсный выход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400" kern="1200" dirty="0" smtClean="0"/>
            <a:t>Полноценный монтажный комплект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400" kern="1200" dirty="0" smtClean="0"/>
            <a:t>Комплексное решение – вся сантехника под одной маркой</a:t>
          </a:r>
        </a:p>
      </dsp:txBody>
      <dsp:txXfrm>
        <a:off x="0" y="4908413"/>
        <a:ext cx="7889876" cy="9501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104D1881-563B-4EA3-8B88-1B3E274D4727}" type="datetimeFigureOut">
              <a:rPr lang="ru-RU"/>
              <a:pPr>
                <a:defRPr/>
              </a:pPr>
              <a:t>03.06.2022</a:t>
            </a:fld>
            <a:endParaRPr lang="ru-RU" dirty="0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11D98514-F17E-4335-AC70-DCA2295E121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85948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844550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b="1" smtClean="0"/>
          </a:p>
          <a:p>
            <a:pPr eaLnBrk="1" hangingPunct="1"/>
            <a:r>
              <a:rPr lang="ru-RU" altLang="ru-RU" b="1" smtClean="0"/>
              <a:t>6.3. </a:t>
            </a:r>
            <a:r>
              <a:rPr lang="ru-RU" altLang="ru-RU" smtClean="0"/>
              <a:t>Для присоединения импульсного выхода по стандарту</a:t>
            </a:r>
          </a:p>
          <a:p>
            <a:pPr eaLnBrk="1" hangingPunct="1"/>
            <a:r>
              <a:rPr lang="ru-RU" altLang="ru-RU" smtClean="0"/>
              <a:t>NAMUR провода 1(белый) и 2 (серый) соединяются между собой</a:t>
            </a:r>
          </a:p>
          <a:p>
            <a:pPr eaLnBrk="1" hangingPunct="1"/>
            <a:r>
              <a:rPr lang="ru-RU" altLang="ru-RU" smtClean="0"/>
              <a:t>(шунтируются). Сигнал передается по проводам 3(синий) и</a:t>
            </a:r>
          </a:p>
          <a:p>
            <a:pPr eaLnBrk="1" hangingPunct="1"/>
            <a:r>
              <a:rPr lang="ru-RU" altLang="ru-RU" smtClean="0"/>
              <a:t>4 (красный).</a:t>
            </a:r>
          </a:p>
          <a:p>
            <a:pPr eaLnBrk="1" hangingPunct="1"/>
            <a:r>
              <a:rPr lang="ru-RU" altLang="ru-RU" b="1" smtClean="0"/>
              <a:t>6.4. </a:t>
            </a:r>
            <a:r>
              <a:rPr lang="ru-RU" altLang="ru-RU" smtClean="0"/>
              <a:t>Для присоединения по релейной схеме провода 2 (серый)</a:t>
            </a:r>
          </a:p>
          <a:p>
            <a:pPr eaLnBrk="1" hangingPunct="1"/>
            <a:r>
              <a:rPr lang="ru-RU" altLang="ru-RU" smtClean="0"/>
              <a:t>и 3 (синий) не используются. Сигнал передается по проводам</a:t>
            </a:r>
          </a:p>
          <a:p>
            <a:pPr eaLnBrk="1" hangingPunct="1"/>
            <a:r>
              <a:rPr lang="ru-RU" altLang="ru-RU" smtClean="0"/>
              <a:t>1(белый) и 4 (красный).</a:t>
            </a:r>
          </a:p>
          <a:p>
            <a:pPr eaLnBrk="1" hangingPunct="1"/>
            <a:r>
              <a:rPr lang="ru-RU" altLang="ru-RU" b="1" smtClean="0"/>
              <a:t>6.5. </a:t>
            </a:r>
            <a:endParaRPr lang="ru-RU" altLang="ru-RU" smtClean="0"/>
          </a:p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1778170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476552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20529636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16313440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632965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454559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4155739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19377913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988157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518260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ru-RU" sz="1000" smtClean="0"/>
              <a:t>7.1.9. Установку обратных клапанов в системах горячего водоснабжения следует предусматривать:</a:t>
            </a:r>
            <a:br>
              <a:rPr lang="ru-RU" altLang="ru-RU" sz="1000" smtClean="0"/>
            </a:br>
            <a:r>
              <a:rPr lang="ru-RU" altLang="ru-RU" sz="1000" smtClean="0"/>
              <a:t>на участках трубопроводов, подающих воду к групповым смесителям;</a:t>
            </a:r>
            <a:br>
              <a:rPr lang="ru-RU" altLang="ru-RU" sz="1000" smtClean="0"/>
            </a:br>
            <a:r>
              <a:rPr lang="ru-RU" altLang="ru-RU" sz="1000" smtClean="0"/>
              <a:t>на циркуляционном трубопроводе перед присоединением его к водонагревателю;</a:t>
            </a:r>
            <a:br>
              <a:rPr lang="ru-RU" altLang="ru-RU" sz="1000" smtClean="0"/>
            </a:br>
            <a:r>
              <a:rPr lang="ru-RU" altLang="ru-RU" sz="1000" smtClean="0"/>
              <a:t>на ответвлениях от обратного трубопровода тепловой сети к терморегулятору;</a:t>
            </a:r>
            <a:br>
              <a:rPr lang="ru-RU" altLang="ru-RU" sz="1000" smtClean="0"/>
            </a:br>
            <a:r>
              <a:rPr lang="ru-RU" altLang="ru-RU" sz="1000" smtClean="0"/>
              <a:t>в узлах подключения квартир после установки счетчиков количества воды.</a:t>
            </a:r>
          </a:p>
          <a:p>
            <a:endParaRPr lang="ru-RU" altLang="ru-RU" sz="1000" smtClean="0"/>
          </a:p>
          <a:p>
            <a:r>
              <a:rPr lang="ru-RU" altLang="ru-RU" sz="1000" smtClean="0"/>
              <a:t>5.4.5. На вводах водопровода необходимо предусматривать установку обратных клапанов, если на внутренней водопроводной сети устанавливается несколько вводов, имеющих измерительные устройства и соединенных между собой трубопроводами внутри здания.</a:t>
            </a:r>
          </a:p>
        </p:txBody>
      </p:sp>
    </p:spTree>
    <p:extLst>
      <p:ext uri="{BB962C8B-B14F-4D97-AF65-F5344CB8AC3E}">
        <p14:creationId xmlns:p14="http://schemas.microsoft.com/office/powerpoint/2010/main" val="111260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142208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CCA36-4389-40A0-B8A9-41F2EBF54A40}" type="datetime1">
              <a:rPr lang="ru-RU"/>
              <a:pPr>
                <a:defRPr/>
              </a:pPr>
              <a:t>03.06.2022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4AF2F-5B03-4387-8D13-A57E0F24DB3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1675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21BFA-B7C5-4184-BD21-0F4BC9BE6D34}" type="datetime1">
              <a:rPr lang="ru-RU"/>
              <a:pPr>
                <a:defRPr/>
              </a:pPr>
              <a:t>03.06.2022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CB020-2E42-48E6-9E23-DD8A73EF903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7531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91C0B-B4ED-42DC-B258-7BA4E7BA0071}" type="datetime1">
              <a:rPr lang="ru-RU"/>
              <a:pPr>
                <a:defRPr/>
              </a:pPr>
              <a:t>03.06.2022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75538-4868-4176-9B3E-57531446A47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623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72B35-8161-45AA-B4A8-38AD24AA0CC8}" type="datetime1">
              <a:rPr lang="ru-RU"/>
              <a:pPr>
                <a:defRPr/>
              </a:pPr>
              <a:t>03.06.2022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D3A21-FA24-4F47-AB9F-61763767575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2412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C358B-8945-4922-9040-AF920DB72403}" type="datetime1">
              <a:rPr lang="ru-RU"/>
              <a:pPr>
                <a:defRPr/>
              </a:pPr>
              <a:t>03.06.2022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D8C03-612C-41D0-BCB9-60985BD576A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6726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FF9EA-A925-4F13-A6C3-591E202E2621}" type="datetime1">
              <a:rPr lang="ru-RU"/>
              <a:pPr>
                <a:defRPr/>
              </a:pPr>
              <a:t>03.06.2022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5D476-08D4-4322-9D79-052DB9303C5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7345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DED55-143A-46F6-A2C5-DA8ACB07CCE8}" type="datetime1">
              <a:rPr lang="ru-RU"/>
              <a:pPr>
                <a:defRPr/>
              </a:pPr>
              <a:t>03.06.2022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7DE15-D401-48B3-8BE1-3B16B8F9739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2736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0F35A-5E4A-4FAF-8675-00F0149EE3BC}" type="datetime1">
              <a:rPr lang="ru-RU"/>
              <a:pPr>
                <a:defRPr/>
              </a:pPr>
              <a:t>03.06.2022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19B9E-918B-4798-8905-4B749E38942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7900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9F192-8EA7-4C5D-B460-C9ED9B902815}" type="datetime1">
              <a:rPr lang="ru-RU"/>
              <a:pPr>
                <a:defRPr/>
              </a:pPr>
              <a:t>03.06.2022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C755D-107F-402C-A365-1509B093578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5312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A8B47-1780-4C2B-A114-9B9E38987E6E}" type="datetime1">
              <a:rPr lang="ru-RU"/>
              <a:pPr>
                <a:defRPr/>
              </a:pPr>
              <a:t>03.06.2022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91187-7179-453F-9FC4-E0BF1DCE640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9332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92469-EB10-46B8-9B76-BE97399881D0}" type="datetime1">
              <a:rPr lang="ru-RU"/>
              <a:pPr>
                <a:defRPr/>
              </a:pPr>
              <a:t>03.06.2022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201D6-CE16-4209-A119-75DA30DBF3C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90092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9959F-795B-41C0-A634-B7243B9ECD7B}" type="datetime1">
              <a:rPr lang="ru-RU"/>
              <a:pPr>
                <a:defRPr/>
              </a:pPr>
              <a:t>03.06.2022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EE5F7-37BD-4E6F-9ACF-46129D61835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84057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8AEED-D74D-46C7-B717-ADE6B319B0DC}" type="datetime1">
              <a:rPr lang="ru-RU"/>
              <a:pPr>
                <a:defRPr/>
              </a:pPr>
              <a:t>03.06.2022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9EA34-2BAF-4E7F-A617-37888CD1222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504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6882969-F560-4649-8A98-7009B5C07073}" type="datetime1">
              <a:rPr lang="ru-RU"/>
              <a:pPr>
                <a:defRPr/>
              </a:pPr>
              <a:t>03.06.2022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A76CB7-2E30-49FE-92BA-FDB3AC2BCCA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microsoft.com/office/2007/relationships/hdphoto" Target="../media/hdphoto1.wd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2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2.png"/><Relationship Id="rId7" Type="http://schemas.openxmlformats.org/officeDocument/2006/relationships/hyperlink" Target="http://www.google.ru/url?sa=i&amp;source=images&amp;cd=&amp;cad=rja&amp;docid=Tg9OlOLMn7d84M&amp;tbnid=6ZuZ9AMMEghgaM:&amp;ved=0CAgQjRwwAA&amp;url=http://otzovik.com/review_400836.html&amp;ei=Rf9UUtmjN8Ov4ASL6IHADQ&amp;psig=AFQjCNEZBoBX217oop4Qh70P03fArFIxAg&amp;ust=1381388485955525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notesSlide" Target="../notesSlides/notesSlide9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2.png"/><Relationship Id="rId7" Type="http://schemas.openxmlformats.org/officeDocument/2006/relationships/diagramData" Target="../diagrams/data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microsoft.com/office/2007/relationships/diagramDrawing" Target="../diagrams/drawing1.xml"/><Relationship Id="rId5" Type="http://schemas.openxmlformats.org/officeDocument/2006/relationships/image" Target="../media/image4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3.png"/><Relationship Id="rId9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/>
          <a:stretch>
            <a:fillRect/>
          </a:stretch>
        </p:blipFill>
        <p:spPr bwMode="auto">
          <a:xfrm>
            <a:off x="3741731" y="-1825654"/>
            <a:ext cx="1733550" cy="852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0" lon="0" rev="16200000"/>
            </a:camera>
            <a:lightRig rig="threePt" dir="t"/>
          </a:scene3d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755650" y="4076700"/>
            <a:ext cx="7848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 err="1" smtClean="0">
                <a:solidFill>
                  <a:schemeClr val="bg1"/>
                </a:solidFill>
                <a:latin typeface="Arial Black" pitchFamily="34" charset="0"/>
              </a:rPr>
              <a:t>Водосчетчики</a:t>
            </a:r>
            <a:r>
              <a:rPr lang="ru-RU" altLang="ru-RU" sz="2400" b="1" dirty="0" smtClean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en-US" altLang="ru-RU" sz="2400" b="1" dirty="0">
                <a:solidFill>
                  <a:schemeClr val="bg1"/>
                </a:solidFill>
                <a:latin typeface="Arial Black" pitchFamily="34" charset="0"/>
              </a:rPr>
              <a:t>VALTEC</a:t>
            </a:r>
            <a:endParaRPr lang="ru-RU" altLang="ru-RU" sz="2400" b="1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64"/>
          <a:stretch>
            <a:fillRect/>
          </a:stretch>
        </p:blipFill>
        <p:spPr bwMode="auto">
          <a:xfrm>
            <a:off x="0" y="0"/>
            <a:ext cx="9144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063" y="60325"/>
            <a:ext cx="360362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503238" y="0"/>
            <a:ext cx="8137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600" b="1">
                <a:solidFill>
                  <a:schemeClr val="bg1"/>
                </a:solidFill>
                <a:latin typeface="Arial Black" pitchFamily="34" charset="0"/>
              </a:rPr>
              <a:t>Ассортимент счетчиков </a:t>
            </a:r>
            <a:r>
              <a:rPr lang="en-US" altLang="ru-RU" sz="2600" b="1">
                <a:solidFill>
                  <a:schemeClr val="bg1"/>
                </a:solidFill>
                <a:latin typeface="Arial Black" pitchFamily="34" charset="0"/>
              </a:rPr>
              <a:t>VLF-R</a:t>
            </a:r>
            <a:endParaRPr lang="ru-RU" altLang="ru-RU" sz="2600" b="1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8604250" y="6381750"/>
            <a:ext cx="539750" cy="4762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11270" name="Рисунок 40" descr="Рисунок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62700"/>
            <a:ext cx="855186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AutoShape 8" descr="data:image/jpeg;base64,/9j/4AAQSkZJRgABAQAAAQABAAD/2wCEAAkGBggREBUUEggKFBQUFRQaFhcXDRoXGBcWHRkeGhwVHBgXJzIfGRsjHR4aHzsiIyc1LSwtFyA9NzAqNSY3LDUBCQoKDQsNGQ4OGTUkHiQ1NTU1NTU1NTU1MzQtNTU1MzU1NjU1NS8vNjQ0LS00NTQ0NTQ0LDYsKiwsLywsNCwuNP/AABEIAC4AiwMBIgACEQEDEQH/xAAcAAABBQEBAQAAAAAAAAAAAAAHAAMEBQYCAQj/xABJEAACAAQCBAoDCwoHAQAAAAABAgADBBEFBhIhMUEHFhciVFWTlNHSE1FhFCMyNFJxcoGRkrIzQlNioaKx4eLxJENzs8HC8BX/xAAbAQABBQEBAAAAAAAAAAAAAAAAAQMEBQYCB//EAC4RAAIBAQUHAwMFAAAAAAAAAAECAwAEERIhUQUUMUFSgfATcZEjYdEVIqGx4f/aAAwDAQACEQMRAD8Ajlq2rnfnzJswmwvv22F9QAiw4k4/1VN+8njHmSfj9P8ASP4DHGMYrXipnAV9WAJ00ACocAAORYAGKkBcOJr+NbpnlE3ow3AAA5g63cjTnEnH+qpv3k8YXEnH+qpv3k8Yusg5rnJO9DOqJjJNICszltF9gF2Oxtnz29carO2ZBSyLI3vsy4T2De/1fxMPLFEyY7zVfNbbbFOIMKknhkfzQ74k4/1VN+8njEzE8oY5NoqZEw+ZpS3qSyllFgzLomxO+xiDSSsxzV0pb4o63IuJ0y1xt13ibjmFZhajpQKfEWdXqdPnMzAFk0L2N7Wva/tiTs+4TArl78Khbdd2spR2U58F4/2apuTzMvVb9onjCHB5mXqx+0Txhji/mboOKfdePVy/mfdQ4p9jxpMbda+d6wuBehvO1SOTrMvVrdonjHnJ3mXqx+0Txjg5ezX0LFPtbxjji9mjoWJ/a3jC4261870YF6G87U7yd5l6rftE8YXJ3mXqt+0Txho5ezR0HFPsfxhcXs0dBxP9/wAYT1G61870YF6G87U7yeZl6rftE8YXJ5mXqt+0Txhri9mjoOJ/v+MdZsxGuWtnqKupWzgWE5gBzRqsDYQB5GbCrA+e9BWNVxMpHntXfJ3mXqt+0TxhcnmZeq37RPGG6bCc0zEV0lYmyMLqwmtYj17YYqKrMFJMAepxCU9tIBpzaxrF7E2I1HbHWKQ5Blv8+9JhjAvKtd59qbxfLGK0qq0+jZAxsDpKbm17aj7ItsN4SMakSlliYjhbgM92a1ybEnbbZ8wETc15imVuF08xwPSLUOj2GosJd9Ieq6lTb1mMKza4QD1k+oMwaCfSf6ZyIrZ5I+P0/wBI/gMQsb+Mz/8AWnf7jRMySf8AH0/0j+AxOxXJeOPPmstDdWmzGB9NL1guSDra+w+qMZhLR5DnXqzTRxWwmRgP2jj7mpOZ8sEUsiqlKfyMn0wG46CgTP8Ag/V7YrsNpcQxSqUTJznRVQ7/ACUH/Y/tJMFTDKYLTS5cxVNpSIwJBGpApHt3iGsCwGipEZZV+cxYksCfYL+oDV/eJZgva/lzqiTamCIrdewyU6A0OOECnlyqpZaLookmWFAOwa4qMfdvcFFzm+HWb/10jbZzyhiVVU+kle59HQUc6bY3F91orMW4P8ZmUlNLVaYtKapLe/WFnZStjbXqBh+xjBa8TZCmNpSpLstY0N75Zc+dYSgw6un39GAdG171CJt2flGF9h2Rr+D7DKynrRMntKRPRuCTVyiLm1hZXJ/tEHkrzF+jo+8fyjzkrzD+io+3/lF9JJG4K4xcfNayEcciENgN480ogcIVRKfDJxSajDma1YH89dWqBxwcMf8A6cnX8v8AAY1uH5IxaXhVRTFJHpZk0MoE3VayDWbajzTEPJuQcapq2XNmypIRNO9pwJ1qQNX1xGjaNInTFrd8VJkWR5UfDpf81B4XJjitSzsPeF2H9d4y9BhOJz1LSl0gDY3qUTXYHY7A7xBF4QMk4rW1KzJPufREpVOlN0TcMx2WO4iMzyUZh+TQ9v8A0w/DNGIgMQBpiaGQyk4SRVzwbYfV01RNaoaWitKsC1VLa7aQOxWO68Y7OUxTiFSQykGabEG42DfFxyUZh+TQ9v8A0wuSnMPqou8HywqNEshkLikdJWjCBDV3iOVXqcIpp0lW9NKkLqBPPl6yVsNpFyR9Y3wPKGknT5qS1dNJ2CqXfRFzsBY/+JPtgg5gxHEMMXDecC0qVNWYgclHHvdx/Gxtq/ZFPnjAKfRWupddPP1sB/ludurdc3FtzXG+ObO5XI8Dfca6tCA5jiLrxU3O+XkosNppQcM3p2Z2tYFyhvb2AAD6oHj7Y1uPZtasoJMua158qbzjb4aaBAf59x9uvfGSfbD0KsqXPxvpmYqz3pwure1eQsdlzCqUjOoPNdXUXG7aQQY4GTMy9Bn9snmgx2hRl91TU1uBtq0AAFVPb/aD3ErM3QZ3eE88ecSsy9BndunmgxwoN1TU0v61P0r8H80HOJWZegzu3TzRNxbKGY3o6ZEpJpeW1SXUVCCwZlKG5ax1A79UFaFD8CCB8a/zUK3W17dF6UgAH2oHcQs3dAqO9yvPC4hZv6BP73K88HGFFjv0mgqj3GPU0EeIecOiVHfJfnjziHnDodR3yX54N8KDfpNBRuMepoH8Qs39CqO+S/PCGQs39BqO+S/PBwhQb9JoKNxj1NA/iFm/oVR3yX54XELN/QajvcvzwcIUG/SaCjcY9TXzzjmBYvSlPdMiYpfS0NKar3ta/wAFjbaIIXBngNS1FNE/XTz/AIEsjdaxmA7gdVvo3i0zll6XWVdHLd7IBPZ/WVGhzR85sL+q8a2VKRQAqgAAAACwAG4eyFmtReILzpIbKElLcqwnI9hXTq37U8sIcDmDb6uu+8nljfQoj7zL1VI3aLpr/9k="/>
          <p:cNvSpPr>
            <a:spLocks noChangeAspect="1" noChangeArrowheads="1"/>
          </p:cNvSpPr>
          <p:nvPr/>
        </p:nvSpPr>
        <p:spPr bwMode="auto">
          <a:xfrm>
            <a:off x="0" y="-204788"/>
            <a:ext cx="1323975" cy="438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11272" name="Объект 1"/>
          <p:cNvSpPr>
            <a:spLocks noGrp="1"/>
          </p:cNvSpPr>
          <p:nvPr>
            <p:ph idx="1"/>
          </p:nvPr>
        </p:nvSpPr>
        <p:spPr>
          <a:xfrm>
            <a:off x="457200" y="521819"/>
            <a:ext cx="8229600" cy="53444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altLang="ru-RU" sz="1600" dirty="0" smtClean="0"/>
              <a:t>Универсальный прибор предназначен для измерения расхода холодной и горячей воды, главным образом – в квартирах. </a:t>
            </a:r>
          </a:p>
        </p:txBody>
      </p:sp>
      <p:pic>
        <p:nvPicPr>
          <p:cNvPr id="11273" name="Picture 2" descr="\\SPFILE03\Users$\SychevKA\My Pictures\VLF-R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12" y="1268759"/>
            <a:ext cx="2190624" cy="2161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6" t="80400" r="26276" b="14667"/>
          <a:stretch>
            <a:fillRect/>
          </a:stretch>
        </p:blipFill>
        <p:spPr bwMode="auto">
          <a:xfrm>
            <a:off x="3059113" y="6464300"/>
            <a:ext cx="3168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6" name="Picture 2" descr="http://valtec.ru/document/3d/VLF-R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05" r="42519"/>
          <a:stretch/>
        </p:blipFill>
        <p:spPr bwMode="auto">
          <a:xfrm>
            <a:off x="2620080" y="1007006"/>
            <a:ext cx="2902404" cy="2638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\\SPFILE03\Users$\SychevKA\My Pictures\VLF-R-Is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124744"/>
            <a:ext cx="2187393" cy="2530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9" descr="\\spfile03\Desktops$\sychevKA\2448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532" y="3869596"/>
            <a:ext cx="2372310" cy="2151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4" descr="Водосчетчик универсальный квартирный, без сгонов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70" y="3924995"/>
            <a:ext cx="2075797" cy="2096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85964" y="3602560"/>
            <a:ext cx="8086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VLF-R – ½ 		  VLF-R- ¾		 </a:t>
            </a:r>
            <a:r>
              <a:rPr lang="en-US" dirty="0"/>
              <a:t> </a:t>
            </a:r>
            <a:r>
              <a:rPr lang="en-US" dirty="0" smtClean="0"/>
              <a:t>      VLF-R-I 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885964" y="5942844"/>
            <a:ext cx="8086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VLF-R-L			  VLF-R-L</a:t>
            </a:r>
            <a:r>
              <a:rPr lang="ru-RU" dirty="0" smtClean="0"/>
              <a:t>	</a:t>
            </a:r>
            <a:r>
              <a:rPr lang="en-US" dirty="0" smtClean="0"/>
              <a:t>	           VLF-R-IL</a:t>
            </a:r>
            <a:endParaRPr lang="ru-RU" dirty="0"/>
          </a:p>
        </p:txBody>
      </p:sp>
      <p:pic>
        <p:nvPicPr>
          <p:cNvPr id="31746" name="Picture 2" descr="Водосчетчик универсальный квартирный с импульсным выходом, без сгонов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71" b="100000" l="2000" r="92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3869596"/>
            <a:ext cx="2331409" cy="2401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093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64"/>
          <a:stretch>
            <a:fillRect/>
          </a:stretch>
        </p:blipFill>
        <p:spPr bwMode="auto">
          <a:xfrm>
            <a:off x="0" y="0"/>
            <a:ext cx="9144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063" y="60325"/>
            <a:ext cx="360362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Text Box 6"/>
          <p:cNvSpPr txBox="1">
            <a:spLocks noChangeArrowheads="1"/>
          </p:cNvSpPr>
          <p:nvPr/>
        </p:nvSpPr>
        <p:spPr bwMode="auto">
          <a:xfrm>
            <a:off x="503238" y="0"/>
            <a:ext cx="8137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ru-RU" sz="2600" b="1">
                <a:solidFill>
                  <a:schemeClr val="bg1"/>
                </a:solidFill>
                <a:latin typeface="Arial Black" pitchFamily="34" charset="0"/>
              </a:rPr>
              <a:t>VLF-R</a:t>
            </a:r>
            <a:r>
              <a:rPr lang="ru-RU" altLang="ru-RU" sz="2600" b="1">
                <a:solidFill>
                  <a:schemeClr val="bg1"/>
                </a:solidFill>
                <a:latin typeface="Arial Black" pitchFamily="34" charset="0"/>
              </a:rPr>
              <a:t>-</a:t>
            </a:r>
            <a:r>
              <a:rPr lang="en-US" altLang="ru-RU" sz="2600" b="1">
                <a:solidFill>
                  <a:schemeClr val="bg1"/>
                </a:solidFill>
                <a:latin typeface="Arial Black" pitchFamily="34" charset="0"/>
              </a:rPr>
              <a:t>I</a:t>
            </a:r>
            <a:r>
              <a:rPr lang="ru-RU" altLang="ru-RU" sz="2600" b="1">
                <a:solidFill>
                  <a:schemeClr val="bg1"/>
                </a:solidFill>
                <a:latin typeface="Arial Black" pitchFamily="34" charset="0"/>
              </a:rPr>
              <a:t> Импульсный выход</a:t>
            </a:r>
            <a:endParaRPr lang="en-US" altLang="ru-RU" sz="2600" b="1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8604250" y="6381750"/>
            <a:ext cx="539750" cy="4762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28678" name="Рисунок 40" descr="Рисунок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62700"/>
            <a:ext cx="855186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9" name="AutoShape 8" descr="data:image/jpeg;base64,/9j/4AAQSkZJRgABAQAAAQABAAD/2wCEAAkGBggREBUUEggKFBQUFRQaFhcXDRoXGBcWHRkeGhwVHBgXJzIfGRsjHR4aHzsiIyc1LSwtFyA9NzAqNSY3LDUBCQoKDQsNGQ4OGTUkHiQ1NTU1NTU1NTU1MzQtNTU1MzU1NjU1NS8vNjQ0LS00NTQ0NTQ0LDYsKiwsLywsNCwuNP/AABEIAC4AiwMBIgACEQEDEQH/xAAcAAABBQEBAQAAAAAAAAAAAAAHAAMEBQYCAQj/xABJEAACAAQCBAoDCwoHAQAAAAABAgADBBEFBhIhMUEHFhciVFWTlNHSE1FhFCMyNFJxcoGRkrIzQlNioaKx4eLxJENzs8HC8BX/xAAbAQABBQEBAAAAAAAAAAAAAAAAAQMEBQYCB//EAC4RAAIBAQUHAwMFAAAAAAAAAAECAwAEERIhUQUUMUFSgfATcZEjYdEVIqGx4f/aAAwDAQACEQMRAD8Ajlq2rnfnzJswmwvv22F9QAiw4k4/1VN+8njHmSfj9P8ASP4DHGMYrXipnAV9WAJ00ACocAAORYAGKkBcOJr+NbpnlE3ow3AAA5g63cjTnEnH+qpv3k8YXEnH+qpv3k8Yusg5rnJO9DOqJjJNICszltF9gF2Oxtnz29carO2ZBSyLI3vsy4T2De/1fxMPLFEyY7zVfNbbbFOIMKknhkfzQ74k4/1VN+8njEzE8oY5NoqZEw+ZpS3qSyllFgzLomxO+xiDSSsxzV0pb4o63IuJ0y1xt13ibjmFZhajpQKfEWdXqdPnMzAFk0L2N7Wva/tiTs+4TArl78Khbdd2spR2U58F4/2apuTzMvVb9onjCHB5mXqx+0Txhji/mboOKfdePVy/mfdQ4p9jxpMbda+d6wuBehvO1SOTrMvVrdonjHnJ3mXqx+0Txjg5ezX0LFPtbxjji9mjoWJ/a3jC4261870YF6G87U7yd5l6rftE8YXJ3mXqt+0Txho5ezR0HFPsfxhcXs0dBxP9/wAYT1G61870YF6G87U7yeZl6rftE8YXJ5mXqt+0Txhri9mjoOJ/v+MdZsxGuWtnqKupWzgWE5gBzRqsDYQB5GbCrA+e9BWNVxMpHntXfJ3mXqt+0TxhcnmZeq37RPGG6bCc0zEV0lYmyMLqwmtYj17YYqKrMFJMAepxCU9tIBpzaxrF7E2I1HbHWKQ5Blv8+9JhjAvKtd59qbxfLGK0qq0+jZAxsDpKbm17aj7ItsN4SMakSlliYjhbgM92a1ybEnbbZ8wETc15imVuF08xwPSLUOj2GosJd9Ieq6lTb1mMKza4QD1k+oMwaCfSf6ZyIrZ5I+P0/wBI/gMQsb+Mz/8AWnf7jRMySf8AH0/0j+AxOxXJeOPPmstDdWmzGB9NL1guSDra+w+qMZhLR5DnXqzTRxWwmRgP2jj7mpOZ8sEUsiqlKfyMn0wG46CgTP8Ag/V7YrsNpcQxSqUTJznRVQ7/ACUH/Y/tJMFTDKYLTS5cxVNpSIwJBGpApHt3iGsCwGipEZZV+cxYksCfYL+oDV/eJZgva/lzqiTamCIrdewyU6A0OOECnlyqpZaLookmWFAOwa4qMfdvcFFzm+HWb/10jbZzyhiVVU+kle59HQUc6bY3F91orMW4P8ZmUlNLVaYtKapLe/WFnZStjbXqBh+xjBa8TZCmNpSpLstY0N75Zc+dYSgw6un39GAdG171CJt2flGF9h2Rr+D7DKynrRMntKRPRuCTVyiLm1hZXJ/tEHkrzF+jo+8fyjzkrzD+io+3/lF9JJG4K4xcfNayEcciENgN480ogcIVRKfDJxSajDma1YH89dWqBxwcMf8A6cnX8v8AAY1uH5IxaXhVRTFJHpZk0MoE3VayDWbajzTEPJuQcapq2XNmypIRNO9pwJ1qQNX1xGjaNInTFrd8VJkWR5UfDpf81B4XJjitSzsPeF2H9d4y9BhOJz1LSl0gDY3qUTXYHY7A7xBF4QMk4rW1KzJPufREpVOlN0TcMx2WO4iMzyUZh+TQ9v8A0w/DNGIgMQBpiaGQyk4SRVzwbYfV01RNaoaWitKsC1VLa7aQOxWO68Y7OUxTiFSQykGabEG42DfFxyUZh+TQ9v8A0wuSnMPqou8HywqNEshkLikdJWjCBDV3iOVXqcIpp0lW9NKkLqBPPl6yVsNpFyR9Y3wPKGknT5qS1dNJ2CqXfRFzsBY/+JPtgg5gxHEMMXDecC0qVNWYgclHHvdx/Gxtq/ZFPnjAKfRWupddPP1sB/ludurdc3FtzXG+ObO5XI8Dfca6tCA5jiLrxU3O+XkosNppQcM3p2Z2tYFyhvb2AAD6oHj7Y1uPZtasoJMua158qbzjb4aaBAf59x9uvfGSfbD0KsqXPxvpmYqz3pwure1eQsdlzCqUjOoPNdXUXG7aQQY4GTMy9Bn9snmgx2hRl91TU1uBtq0AAFVPb/aD3ErM3QZ3eE88ecSsy9BndunmgxwoN1TU0v61P0r8H80HOJWZegzu3TzRNxbKGY3o6ZEpJpeW1SXUVCCwZlKG5ax1A79UFaFD8CCB8a/zUK3W17dF6UgAH2oHcQs3dAqO9yvPC4hZv6BP73K88HGFFjv0mgqj3GPU0EeIecOiVHfJfnjziHnDodR3yX54N8KDfpNBRuMepoH8Qs39CqO+S/PCGQs39BqO+S/PBwhQb9JoKNxj1NA/iFm/oVR3yX54XELN/QajvcvzwcIUG/SaCjcY9TXzzjmBYvSlPdMiYpfS0NKar3ta/wAFjbaIIXBngNS1FNE/XTz/AIEsjdaxmA7gdVvo3i0zll6XWVdHLd7IBPZ/WVGhzR85sL+q8a2VKRQAqgAAAACwAG4eyFmtReILzpIbKElLcqwnI9hXTq37U8sIcDmDb6uu+8nljfQoj7zL1VI3aLpr/9k="/>
          <p:cNvSpPr>
            <a:spLocks noChangeAspect="1" noChangeArrowheads="1"/>
          </p:cNvSpPr>
          <p:nvPr/>
        </p:nvSpPr>
        <p:spPr bwMode="auto">
          <a:xfrm>
            <a:off x="0" y="-204788"/>
            <a:ext cx="1323975" cy="438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ru-RU" sz="1800" dirty="0" smtClean="0"/>
              <a:t>Позволяет считывать показания счетчиков воды дистанционно </a:t>
            </a:r>
          </a:p>
          <a:p>
            <a:pPr lvl="1" eaLnBrk="1" hangingPunct="1">
              <a:defRPr/>
            </a:pPr>
            <a:r>
              <a:rPr lang="ru-RU" sz="1400" dirty="0" smtClean="0"/>
              <a:t>За счет чередующихся замыканий </a:t>
            </a:r>
            <a:r>
              <a:rPr lang="ru-RU" sz="1400" dirty="0"/>
              <a:t>и </a:t>
            </a:r>
            <a:r>
              <a:rPr lang="ru-RU" sz="1400" dirty="0" err="1" smtClean="0"/>
              <a:t>размыканий</a:t>
            </a:r>
            <a:r>
              <a:rPr lang="ru-RU" sz="1400" dirty="0" smtClean="0"/>
              <a:t> </a:t>
            </a:r>
            <a:r>
              <a:rPr lang="ru-RU" sz="1400" dirty="0"/>
              <a:t>контактов </a:t>
            </a:r>
            <a:r>
              <a:rPr lang="ru-RU" sz="1400" dirty="0" smtClean="0"/>
              <a:t>геркона под воздействием магнитного поля формируется пассивный сигнал. </a:t>
            </a:r>
            <a:endParaRPr lang="ru-RU" sz="1400" dirty="0"/>
          </a:p>
          <a:p>
            <a:pPr lvl="1" eaLnBrk="1" hangingPunct="1">
              <a:defRPr/>
            </a:pPr>
            <a:r>
              <a:rPr lang="ru-RU" sz="1400" dirty="0"/>
              <a:t>Датчик выдает один полный импульс при прохождении 10 л жидкости.</a:t>
            </a:r>
          </a:p>
          <a:p>
            <a:pPr lvl="1" eaLnBrk="1" hangingPunct="1">
              <a:defRPr/>
            </a:pPr>
            <a:r>
              <a:rPr lang="ru-RU" sz="1400" dirty="0"/>
              <a:t>М</a:t>
            </a:r>
            <a:r>
              <a:rPr lang="ru-RU" sz="1400" dirty="0" smtClean="0"/>
              <a:t>ожет </a:t>
            </a:r>
            <a:r>
              <a:rPr lang="ru-RU" sz="1400" dirty="0"/>
              <a:t>считываться любым </a:t>
            </a:r>
            <a:r>
              <a:rPr lang="ru-RU" sz="1400" dirty="0" smtClean="0"/>
              <a:t>счетчиком импульсов, </a:t>
            </a:r>
            <a:r>
              <a:rPr lang="ru-RU" sz="1400" dirty="0"/>
              <a:t>вычислителем и регистратором</a:t>
            </a:r>
            <a:r>
              <a:rPr lang="ru-RU" sz="1400" dirty="0" smtClean="0"/>
              <a:t>.</a:t>
            </a:r>
            <a:r>
              <a:rPr lang="ru-RU" sz="1400" dirty="0"/>
              <a:t> </a:t>
            </a:r>
            <a:endParaRPr lang="ru-RU" sz="1400" dirty="0" smtClean="0"/>
          </a:p>
          <a:p>
            <a:pPr eaLnBrk="1" hangingPunct="1">
              <a:defRPr/>
            </a:pPr>
            <a:r>
              <a:rPr lang="ru-RU" sz="1800" dirty="0" smtClean="0"/>
              <a:t>4-х проводная схема </a:t>
            </a:r>
            <a:r>
              <a:rPr lang="en-US" sz="1800" dirty="0" err="1"/>
              <a:t>Valtec</a:t>
            </a:r>
            <a:r>
              <a:rPr lang="en-US" sz="1800" dirty="0"/>
              <a:t> </a:t>
            </a:r>
            <a:r>
              <a:rPr lang="en-US" sz="1800" dirty="0" smtClean="0"/>
              <a:t> </a:t>
            </a:r>
            <a:r>
              <a:rPr lang="ru-RU" sz="1800" dirty="0" smtClean="0"/>
              <a:t>(Запатентована)</a:t>
            </a:r>
          </a:p>
          <a:p>
            <a:pPr lvl="1" eaLnBrk="1" hangingPunct="1">
              <a:defRPr/>
            </a:pPr>
            <a:r>
              <a:rPr lang="ru-RU" sz="1400" dirty="0" smtClean="0"/>
              <a:t>Поддерживает релейную схему и европейский </a:t>
            </a:r>
            <a:r>
              <a:rPr lang="ru-RU" sz="1400" dirty="0"/>
              <a:t>стандарт NAMUR (DIN EN 50227, </a:t>
            </a:r>
            <a:r>
              <a:rPr lang="ru-RU" sz="1400" dirty="0" smtClean="0"/>
              <a:t>DIN192234</a:t>
            </a:r>
            <a:r>
              <a:rPr lang="ru-RU" sz="1400" dirty="0"/>
              <a:t>). </a:t>
            </a:r>
            <a:endParaRPr lang="en-US" sz="1400" dirty="0" smtClean="0"/>
          </a:p>
          <a:p>
            <a:pPr lvl="1" eaLnBrk="1" hangingPunct="1">
              <a:defRPr/>
            </a:pPr>
            <a:r>
              <a:rPr lang="ru-RU" sz="1400" dirty="0" smtClean="0"/>
              <a:t>NAMUR </a:t>
            </a:r>
            <a:r>
              <a:rPr lang="ru-RU" sz="1400" dirty="0"/>
              <a:t>предусматривает </a:t>
            </a:r>
            <a:r>
              <a:rPr lang="ru-RU" sz="1400" dirty="0" smtClean="0"/>
              <a:t>возможность контроля обрыва </a:t>
            </a:r>
            <a:r>
              <a:rPr lang="ru-RU" sz="1400" dirty="0"/>
              <a:t>провода </a:t>
            </a:r>
            <a:r>
              <a:rPr lang="ru-RU" sz="1400" dirty="0" smtClean="0"/>
              <a:t>и короткого</a:t>
            </a:r>
            <a:r>
              <a:rPr lang="en-US" sz="1400" dirty="0" smtClean="0"/>
              <a:t> </a:t>
            </a:r>
            <a:r>
              <a:rPr lang="ru-RU" sz="1400" dirty="0" smtClean="0"/>
              <a:t>замыкания</a:t>
            </a:r>
            <a:r>
              <a:rPr lang="ru-RU" sz="1400" dirty="0"/>
              <a:t>. </a:t>
            </a:r>
            <a:endParaRPr lang="en-US" sz="1400" dirty="0" smtClean="0"/>
          </a:p>
          <a:p>
            <a:pPr marL="0" indent="0" eaLnBrk="1" hangingPunct="1">
              <a:buFont typeface="Arial" charset="0"/>
              <a:buNone/>
              <a:defRPr/>
            </a:pPr>
            <a:endParaRPr lang="en-US" sz="1800" dirty="0" smtClean="0"/>
          </a:p>
          <a:p>
            <a:pPr marL="0" indent="0" eaLnBrk="1" hangingPunct="1">
              <a:buFont typeface="Arial" charset="0"/>
              <a:buNone/>
              <a:defRPr/>
            </a:pPr>
            <a:endParaRPr lang="en-US" sz="1800" dirty="0"/>
          </a:p>
          <a:p>
            <a:pPr marL="0" indent="0" eaLnBrk="1" hangingPunct="1">
              <a:buFont typeface="Arial" charset="0"/>
              <a:buNone/>
              <a:defRPr/>
            </a:pPr>
            <a:endParaRPr lang="en-US" sz="1800" dirty="0" smtClean="0"/>
          </a:p>
          <a:p>
            <a:pPr marL="0" indent="0" eaLnBrk="1" hangingPunct="1">
              <a:buFont typeface="Arial" charset="0"/>
              <a:buNone/>
              <a:defRPr/>
            </a:pPr>
            <a:endParaRPr lang="en-US" sz="1800" dirty="0"/>
          </a:p>
          <a:p>
            <a:pPr marL="0" indent="0" eaLnBrk="1" hangingPunct="1">
              <a:buFont typeface="Arial" charset="0"/>
              <a:buNone/>
              <a:defRPr/>
            </a:pPr>
            <a:endParaRPr lang="en-US" sz="1800" dirty="0" smtClean="0"/>
          </a:p>
          <a:p>
            <a:pPr marL="0" indent="0" eaLnBrk="1" hangingPunct="1">
              <a:buFont typeface="Arial" charset="0"/>
              <a:buNone/>
              <a:defRPr/>
            </a:pPr>
            <a:endParaRPr lang="en-US" sz="1800" dirty="0"/>
          </a:p>
          <a:p>
            <a:pPr marL="0" indent="0" eaLnBrk="1" hangingPunct="1">
              <a:buFont typeface="Arial" charset="0"/>
              <a:buNone/>
              <a:defRPr/>
            </a:pPr>
            <a:endParaRPr lang="en-US" sz="1800" dirty="0" smtClean="0"/>
          </a:p>
          <a:p>
            <a:pPr marL="0" indent="0" eaLnBrk="1" hangingPunct="1">
              <a:buFont typeface="Arial" charset="0"/>
              <a:buNone/>
              <a:defRPr/>
            </a:pPr>
            <a:endParaRPr lang="en-US" sz="1800" dirty="0"/>
          </a:p>
          <a:p>
            <a:pPr marL="0" indent="0" eaLnBrk="1" hangingPunct="1">
              <a:buFont typeface="Arial" charset="0"/>
              <a:buNone/>
              <a:defRPr/>
            </a:pPr>
            <a:r>
              <a:rPr lang="ru-RU" sz="1800" dirty="0" smtClean="0"/>
              <a:t>Схема импульсного выхода счетчиков </a:t>
            </a:r>
            <a:r>
              <a:rPr lang="en-US" sz="1800" dirty="0" err="1" smtClean="0"/>
              <a:t>Valtec</a:t>
            </a:r>
            <a:endParaRPr lang="ru-RU" sz="1800" dirty="0" smtClean="0"/>
          </a:p>
        </p:txBody>
      </p:sp>
      <p:pic>
        <p:nvPicPr>
          <p:cNvPr id="2868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575" y="3317875"/>
            <a:ext cx="4138613" cy="166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82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6" t="80400" r="26276" b="14667"/>
          <a:stretch>
            <a:fillRect/>
          </a:stretch>
        </p:blipFill>
        <p:spPr bwMode="auto">
          <a:xfrm>
            <a:off x="3059113" y="6464300"/>
            <a:ext cx="3168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83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67" t="24443" r="42917" b="26437"/>
          <a:stretch>
            <a:fillRect/>
          </a:stretch>
        </p:blipFill>
        <p:spPr bwMode="auto">
          <a:xfrm>
            <a:off x="1042988" y="3348038"/>
            <a:ext cx="3384550" cy="220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495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64"/>
          <a:stretch>
            <a:fillRect/>
          </a:stretch>
        </p:blipFill>
        <p:spPr bwMode="auto">
          <a:xfrm>
            <a:off x="0" y="0"/>
            <a:ext cx="9144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063" y="60325"/>
            <a:ext cx="360362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 Box 14"/>
          <p:cNvSpPr txBox="1">
            <a:spLocks noChangeArrowheads="1"/>
          </p:cNvSpPr>
          <p:nvPr/>
        </p:nvSpPr>
        <p:spPr bwMode="auto">
          <a:xfrm>
            <a:off x="503238" y="0"/>
            <a:ext cx="8137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>
                <a:solidFill>
                  <a:schemeClr val="bg1"/>
                </a:solidFill>
                <a:latin typeface="Arial Black" pitchFamily="34" charset="0"/>
              </a:rPr>
              <a:t>Конструкция водосчетчика </a:t>
            </a:r>
            <a:r>
              <a:rPr lang="en-US" altLang="ru-RU" sz="2400" b="1">
                <a:solidFill>
                  <a:schemeClr val="bg1"/>
                </a:solidFill>
                <a:latin typeface="Arial Black" pitchFamily="34" charset="0"/>
              </a:rPr>
              <a:t>VALTEC</a:t>
            </a:r>
            <a:endParaRPr lang="ru-RU" altLang="ru-RU" sz="2400" b="1">
              <a:latin typeface="Arial" charset="0"/>
            </a:endParaRPr>
          </a:p>
        </p:txBody>
      </p:sp>
      <p:pic>
        <p:nvPicPr>
          <p:cNvPr id="1434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476250"/>
            <a:ext cx="360045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292600"/>
            <a:ext cx="7253287" cy="202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TextBox 15"/>
          <p:cNvSpPr txBox="1">
            <a:spLocks noChangeArrowheads="1"/>
          </p:cNvSpPr>
          <p:nvPr/>
        </p:nvSpPr>
        <p:spPr bwMode="auto">
          <a:xfrm>
            <a:off x="231775" y="549275"/>
            <a:ext cx="4319588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ts val="800"/>
              </a:spcBef>
              <a:buFontTx/>
              <a:buNone/>
            </a:pPr>
            <a:r>
              <a:rPr lang="ru-RU" altLang="ru-RU" sz="1600" b="1" i="1">
                <a:solidFill>
                  <a:srgbClr val="FF0000"/>
                </a:solidFill>
                <a:latin typeface="Arial" charset="0"/>
              </a:rPr>
              <a:t>Конструктивные особенности:</a:t>
            </a:r>
          </a:p>
          <a:p>
            <a:pPr eaLnBrk="1" hangingPunct="1">
              <a:spcBef>
                <a:spcPts val="800"/>
              </a:spcBef>
            </a:pPr>
            <a:r>
              <a:rPr lang="en-US" altLang="ru-RU" sz="1400" b="1">
                <a:latin typeface="Arial" charset="0"/>
              </a:rPr>
              <a:t> </a:t>
            </a:r>
            <a:r>
              <a:rPr lang="ru-RU" altLang="ru-RU" sz="1400" b="1">
                <a:latin typeface="Arial" charset="0"/>
              </a:rPr>
              <a:t>Тахометрический одноструйный сухоходный расходомер </a:t>
            </a:r>
          </a:p>
          <a:p>
            <a:pPr eaLnBrk="1" hangingPunct="1">
              <a:spcBef>
                <a:spcPts val="800"/>
              </a:spcBef>
            </a:pPr>
            <a:endParaRPr lang="ru-RU" altLang="ru-RU" sz="1400" b="1">
              <a:latin typeface="Arial" charset="0"/>
            </a:endParaRPr>
          </a:p>
          <a:p>
            <a:pPr eaLnBrk="1" hangingPunct="1">
              <a:spcBef>
                <a:spcPts val="800"/>
              </a:spcBef>
            </a:pPr>
            <a:r>
              <a:rPr lang="en-US" altLang="ru-RU" sz="1400" b="1">
                <a:latin typeface="Arial" charset="0"/>
              </a:rPr>
              <a:t> </a:t>
            </a:r>
            <a:r>
              <a:rPr lang="ru-RU" altLang="ru-RU" sz="1400" b="1">
                <a:latin typeface="Arial" charset="0"/>
              </a:rPr>
              <a:t>Для систем </a:t>
            </a:r>
            <a:r>
              <a:rPr lang="en-US" altLang="ru-RU" sz="1400" b="1">
                <a:latin typeface="Arial" charset="0"/>
              </a:rPr>
              <a:t>c</a:t>
            </a:r>
            <a:r>
              <a:rPr lang="ru-RU" altLang="ru-RU" sz="1400" b="1">
                <a:latin typeface="Arial" charset="0"/>
              </a:rPr>
              <a:t> давлением до 16 бар и температурой воды от 5 до 90 °С</a:t>
            </a:r>
          </a:p>
          <a:p>
            <a:pPr eaLnBrk="1" hangingPunct="1">
              <a:spcBef>
                <a:spcPts val="800"/>
              </a:spcBef>
            </a:pPr>
            <a:endParaRPr lang="ru-RU" altLang="ru-RU" sz="1400" b="1">
              <a:latin typeface="Arial" charset="0"/>
            </a:endParaRPr>
          </a:p>
          <a:p>
            <a:pPr eaLnBrk="1" hangingPunct="1">
              <a:spcBef>
                <a:spcPts val="800"/>
              </a:spcBef>
            </a:pPr>
            <a:r>
              <a:rPr lang="ru-RU" altLang="ru-RU" sz="1400" b="1">
                <a:latin typeface="Arial" charset="0"/>
              </a:rPr>
              <a:t> Энергонезависимый</a:t>
            </a:r>
          </a:p>
          <a:p>
            <a:pPr eaLnBrk="1" hangingPunct="1">
              <a:spcBef>
                <a:spcPts val="800"/>
              </a:spcBef>
              <a:buFontTx/>
              <a:buNone/>
            </a:pPr>
            <a:endParaRPr lang="ru-RU" altLang="ru-RU" sz="1400" b="1">
              <a:latin typeface="Arial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604250" y="6381750"/>
            <a:ext cx="539750" cy="4762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14345" name="Рисунок 18" descr="Рисунок2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62700"/>
            <a:ext cx="855186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6" t="80400" r="26276" b="14667"/>
          <a:stretch>
            <a:fillRect/>
          </a:stretch>
        </p:blipFill>
        <p:spPr bwMode="auto">
          <a:xfrm>
            <a:off x="3059113" y="6464300"/>
            <a:ext cx="3168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64"/>
          <a:stretch>
            <a:fillRect/>
          </a:stretch>
        </p:blipFill>
        <p:spPr bwMode="auto">
          <a:xfrm>
            <a:off x="0" y="0"/>
            <a:ext cx="9144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063" y="60325"/>
            <a:ext cx="360362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503238" y="0"/>
            <a:ext cx="8137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600" b="1">
                <a:solidFill>
                  <a:schemeClr val="bg1"/>
                </a:solidFill>
                <a:latin typeface="Arial Black" pitchFamily="34" charset="0"/>
              </a:rPr>
              <a:t>Крыльчатка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8604250" y="6381750"/>
            <a:ext cx="539750" cy="4762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15366" name="Рисунок 40" descr="Рисунок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62700"/>
            <a:ext cx="855186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AutoShape 8" descr="data:image/jpeg;base64,/9j/4AAQSkZJRgABAQAAAQABAAD/2wCEAAkGBggREBUUEggKFBQUFRQaFhcXDRoXGBcWHRkeGhwVHBgXJzIfGRsjHR4aHzsiIyc1LSwtFyA9NzAqNSY3LDUBCQoKDQsNGQ4OGTUkHiQ1NTU1NTU1NTU1MzQtNTU1MzU1NjU1NS8vNjQ0LS00NTQ0NTQ0LDYsKiwsLywsNCwuNP/AABEIAC4AiwMBIgACEQEDEQH/xAAcAAABBQEBAQAAAAAAAAAAAAAHAAMEBQYCAQj/xABJEAACAAQCBAoDCwoHAQAAAAABAgADBBEFBhIhMUEHFhciVFWTlNHSE1FhFCMyNFJxcoGRkrIzQlNioaKx4eLxJENzs8HC8BX/xAAbAQABBQEBAAAAAAAAAAAAAAAAAQMEBQYCB//EAC4RAAIBAQUHAwMFAAAAAAAAAAECAwAEERIhUQUUMUFSgfATcZEjYdEVIqGx4f/aAAwDAQACEQMRAD8Ajlq2rnfnzJswmwvv22F9QAiw4k4/1VN+8njHmSfj9P8ASP4DHGMYrXipnAV9WAJ00ACocAAORYAGKkBcOJr+NbpnlE3ow3AAA5g63cjTnEnH+qpv3k8YXEnH+qpv3k8Yusg5rnJO9DOqJjJNICszltF9gF2Oxtnz29carO2ZBSyLI3vsy4T2De/1fxMPLFEyY7zVfNbbbFOIMKknhkfzQ74k4/1VN+8njEzE8oY5NoqZEw+ZpS3qSyllFgzLomxO+xiDSSsxzV0pb4o63IuJ0y1xt13ibjmFZhajpQKfEWdXqdPnMzAFk0L2N7Wva/tiTs+4TArl78Khbdd2spR2U58F4/2apuTzMvVb9onjCHB5mXqx+0Txhji/mboOKfdePVy/mfdQ4p9jxpMbda+d6wuBehvO1SOTrMvVrdonjHnJ3mXqx+0Txjg5ezX0LFPtbxjji9mjoWJ/a3jC4261870YF6G87U7yd5l6rftE8YXJ3mXqt+0Txho5ezR0HFPsfxhcXs0dBxP9/wAYT1G61870YF6G87U7yeZl6rftE8YXJ5mXqt+0Txhri9mjoOJ/v+MdZsxGuWtnqKupWzgWE5gBzRqsDYQB5GbCrA+e9BWNVxMpHntXfJ3mXqt+0TxhcnmZeq37RPGG6bCc0zEV0lYmyMLqwmtYj17YYqKrMFJMAepxCU9tIBpzaxrF7E2I1HbHWKQ5Blv8+9JhjAvKtd59qbxfLGK0qq0+jZAxsDpKbm17aj7ItsN4SMakSlliYjhbgM92a1ybEnbbZ8wETc15imVuF08xwPSLUOj2GosJd9Ieq6lTb1mMKza4QD1k+oMwaCfSf6ZyIrZ5I+P0/wBI/gMQsb+Mz/8AWnf7jRMySf8AH0/0j+AxOxXJeOPPmstDdWmzGB9NL1guSDra+w+qMZhLR5DnXqzTRxWwmRgP2jj7mpOZ8sEUsiqlKfyMn0wG46CgTP8Ag/V7YrsNpcQxSqUTJznRVQ7/ACUH/Y/tJMFTDKYLTS5cxVNpSIwJBGpApHt3iGsCwGipEZZV+cxYksCfYL+oDV/eJZgva/lzqiTamCIrdewyU6A0OOECnlyqpZaLookmWFAOwa4qMfdvcFFzm+HWb/10jbZzyhiVVU+kle59HQUc6bY3F91orMW4P8ZmUlNLVaYtKapLe/WFnZStjbXqBh+xjBa8TZCmNpSpLstY0N75Zc+dYSgw6un39GAdG171CJt2flGF9h2Rr+D7DKynrRMntKRPRuCTVyiLm1hZXJ/tEHkrzF+jo+8fyjzkrzD+io+3/lF9JJG4K4xcfNayEcciENgN480ogcIVRKfDJxSajDma1YH89dWqBxwcMf8A6cnX8v8AAY1uH5IxaXhVRTFJHpZk0MoE3VayDWbajzTEPJuQcapq2XNmypIRNO9pwJ1qQNX1xGjaNInTFrd8VJkWR5UfDpf81B4XJjitSzsPeF2H9d4y9BhOJz1LSl0gDY3qUTXYHY7A7xBF4QMk4rW1KzJPufREpVOlN0TcMx2WO4iMzyUZh+TQ9v8A0w/DNGIgMQBpiaGQyk4SRVzwbYfV01RNaoaWitKsC1VLa7aQOxWO68Y7OUxTiFSQykGabEG42DfFxyUZh+TQ9v8A0wuSnMPqou8HywqNEshkLikdJWjCBDV3iOVXqcIpp0lW9NKkLqBPPl6yVsNpFyR9Y3wPKGknT5qS1dNJ2CqXfRFzsBY/+JPtgg5gxHEMMXDecC0qVNWYgclHHvdx/Gxtq/ZFPnjAKfRWupddPP1sB/ludurdc3FtzXG+ObO5XI8Dfca6tCA5jiLrxU3O+XkosNppQcM3p2Z2tYFyhvb2AAD6oHj7Y1uPZtasoJMua158qbzjb4aaBAf59x9uvfGSfbD0KsqXPxvpmYqz3pwure1eQsdlzCqUjOoPNdXUXG7aQQY4GTMy9Bn9snmgx2hRl91TU1uBtq0AAFVPb/aD3ErM3QZ3eE88ecSsy9BndunmgxwoN1TU0v61P0r8H80HOJWZegzu3TzRNxbKGY3o6ZEpJpeW1SXUVCCwZlKG5ax1A79UFaFD8CCB8a/zUK3W17dF6UgAH2oHcQs3dAqO9yvPC4hZv6BP73K88HGFFjv0mgqj3GPU0EeIecOiVHfJfnjziHnDodR3yX54N8KDfpNBRuMepoH8Qs39CqO+S/PCGQs39BqO+S/PBwhQb9JoKNxj1NA/iFm/oVR3yX54XELN/QajvcvzwcIUG/SaCjcY9TXzzjmBYvSlPdMiYpfS0NKar3ta/wAFjbaIIXBngNS1FNE/XTz/AIEsjdaxmA7gdVvo3i0zll6XWVdHLd7IBPZ/WVGhzR85sL+q8a2VKRQAqgAAAACwAG4eyFmtReILzpIbKElLcqwnI9hXTq37U8sIcDmDb6uu+8nljfQoj7zL1VI3aLpr/9k="/>
          <p:cNvSpPr>
            <a:spLocks noChangeAspect="1" noChangeArrowheads="1"/>
          </p:cNvSpPr>
          <p:nvPr/>
        </p:nvSpPr>
        <p:spPr bwMode="auto">
          <a:xfrm>
            <a:off x="0" y="-204788"/>
            <a:ext cx="1323975" cy="438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pic>
        <p:nvPicPr>
          <p:cNvPr id="1536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6" t="80400" r="26276" b="14667"/>
          <a:stretch>
            <a:fillRect/>
          </a:stretch>
        </p:blipFill>
        <p:spPr bwMode="auto">
          <a:xfrm>
            <a:off x="3059113" y="6464300"/>
            <a:ext cx="3168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5" name="TextBox 2"/>
          <p:cNvSpPr txBox="1">
            <a:spLocks noChangeArrowheads="1"/>
          </p:cNvSpPr>
          <p:nvPr/>
        </p:nvSpPr>
        <p:spPr bwMode="auto">
          <a:xfrm>
            <a:off x="503238" y="3524250"/>
            <a:ext cx="4087812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ru-RU" altLang="ru-RU" sz="1800" dirty="0" smtClean="0">
                <a:latin typeface="Arial" charset="0"/>
              </a:rPr>
              <a:t>Крыльчатка </a:t>
            </a:r>
            <a:r>
              <a:rPr lang="en-US" altLang="ru-RU" sz="1800" dirty="0" err="1" smtClean="0">
                <a:latin typeface="Arial" charset="0"/>
              </a:rPr>
              <a:t>Valtec</a:t>
            </a:r>
            <a:r>
              <a:rPr lang="en-US" altLang="ru-RU" sz="1800" dirty="0" smtClean="0">
                <a:latin typeface="Arial" charset="0"/>
              </a:rPr>
              <a:t> </a:t>
            </a:r>
            <a:r>
              <a:rPr lang="ru-RU" altLang="ru-RU" sz="1800" dirty="0" smtClean="0">
                <a:latin typeface="Arial" charset="0"/>
              </a:rPr>
              <a:t>при нагреве до 165ºС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1800" dirty="0" err="1" smtClean="0">
                <a:latin typeface="Arial" charset="0"/>
              </a:rPr>
              <a:t>Стеклонаполненный</a:t>
            </a:r>
            <a:r>
              <a:rPr lang="ru-RU" altLang="ru-RU" sz="1800" dirty="0" smtClean="0">
                <a:latin typeface="Arial" charset="0"/>
              </a:rPr>
              <a:t> </a:t>
            </a:r>
            <a:r>
              <a:rPr lang="ru-RU" altLang="ru-RU" sz="1800" dirty="0" err="1" smtClean="0">
                <a:latin typeface="Arial" charset="0"/>
              </a:rPr>
              <a:t>акрилобутадиенстирол</a:t>
            </a:r>
            <a:r>
              <a:rPr lang="ru-RU" altLang="ru-RU" sz="1800" dirty="0" smtClean="0">
                <a:latin typeface="Arial" charset="0"/>
              </a:rPr>
              <a:t> (</a:t>
            </a:r>
            <a:r>
              <a:rPr lang="ru-RU" altLang="ru-RU" sz="1800" dirty="0" err="1" smtClean="0">
                <a:latin typeface="Arial" charset="0"/>
              </a:rPr>
              <a:t>Glass</a:t>
            </a:r>
            <a:r>
              <a:rPr lang="ru-RU" altLang="ru-RU" sz="1800" dirty="0" smtClean="0">
                <a:latin typeface="Arial" charset="0"/>
              </a:rPr>
              <a:t> </a:t>
            </a:r>
            <a:r>
              <a:rPr lang="ru-RU" altLang="ru-RU" sz="1800" dirty="0" err="1" smtClean="0">
                <a:latin typeface="Arial" charset="0"/>
              </a:rPr>
              <a:t>Fiber</a:t>
            </a:r>
            <a:r>
              <a:rPr lang="ru-RU" altLang="ru-RU" sz="1800" dirty="0" smtClean="0">
                <a:latin typeface="Arial" charset="0"/>
              </a:rPr>
              <a:t> </a:t>
            </a:r>
            <a:r>
              <a:rPr lang="ru-RU" altLang="ru-RU" sz="1800" dirty="0" err="1" smtClean="0">
                <a:latin typeface="Arial" charset="0"/>
              </a:rPr>
              <a:t>Filled</a:t>
            </a:r>
            <a:r>
              <a:rPr lang="ru-RU" altLang="ru-RU" sz="1800" dirty="0" smtClean="0">
                <a:latin typeface="Arial" charset="0"/>
              </a:rPr>
              <a:t> 20% ABS) </a:t>
            </a: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altLang="ru-RU" sz="1800" dirty="0" smtClean="0">
                <a:latin typeface="Arial" charset="0"/>
              </a:rPr>
              <a:t>Термостойкость до 145ºС</a:t>
            </a: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altLang="ru-RU" sz="1800" dirty="0" smtClean="0">
                <a:latin typeface="Arial" charset="0"/>
              </a:rPr>
              <a:t>Низкий коэффициент расширения </a:t>
            </a:r>
          </a:p>
          <a:p>
            <a:pPr marL="285750" indent="-285750" eaLnBrk="1" hangingPunct="1">
              <a:spcBef>
                <a:spcPct val="0"/>
              </a:spcBef>
              <a:defRPr/>
            </a:pPr>
            <a:r>
              <a:rPr lang="ru-RU" altLang="ru-RU" sz="1800" dirty="0" smtClean="0">
                <a:latin typeface="Arial" charset="0"/>
              </a:rPr>
              <a:t>Не деформируется при нагреве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1800" dirty="0" smtClean="0">
              <a:latin typeface="Arial" charset="0"/>
            </a:endParaRPr>
          </a:p>
        </p:txBody>
      </p:sp>
      <p:pic>
        <p:nvPicPr>
          <p:cNvPr id="15370" name="Рисунок 1" descr="165_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1196975"/>
            <a:ext cx="2843212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1" name="Rectangle 3"/>
          <p:cNvSpPr>
            <a:spLocks noChangeArrowheads="1"/>
          </p:cNvSpPr>
          <p:nvPr/>
        </p:nvSpPr>
        <p:spPr bwMode="auto">
          <a:xfrm>
            <a:off x="0" y="4289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pic>
        <p:nvPicPr>
          <p:cNvPr id="15372" name="Рисунок 15" descr="N:\Информация от Технического отдела\Для Внутреннего использования\Лаборатория\ЛаКИЭлИС\Pабочая\20111020_Водосчетчики\9_ОХТА ХЛ 15 В № 11127022-2011\160_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196975"/>
            <a:ext cx="3152775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3" name="TextBox 2"/>
          <p:cNvSpPr txBox="1">
            <a:spLocks noChangeArrowheads="1"/>
          </p:cNvSpPr>
          <p:nvPr/>
        </p:nvSpPr>
        <p:spPr bwMode="auto">
          <a:xfrm>
            <a:off x="4894263" y="3502025"/>
            <a:ext cx="408781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lvl="1" eaLnBrk="1" hangingPunct="1">
              <a:spcBef>
                <a:spcPct val="0"/>
              </a:spcBef>
              <a:buFont typeface="Arial" charset="0"/>
              <a:buNone/>
            </a:pPr>
            <a:r>
              <a:rPr lang="ru-RU" altLang="ru-RU" sz="1800" dirty="0">
                <a:latin typeface="Arial" charset="0"/>
              </a:rPr>
              <a:t>Крыльчатка счетчика </a:t>
            </a:r>
            <a:r>
              <a:rPr lang="ru-RU" altLang="ru-RU" sz="1800" dirty="0" smtClean="0">
                <a:latin typeface="Arial" charset="0"/>
              </a:rPr>
              <a:t>конкурента </a:t>
            </a:r>
          </a:p>
          <a:p>
            <a:pPr marL="0" lvl="1" eaLnBrk="1" hangingPunct="1">
              <a:spcBef>
                <a:spcPct val="0"/>
              </a:spcBef>
              <a:buFont typeface="Arial" charset="0"/>
              <a:buNone/>
            </a:pPr>
            <a:r>
              <a:rPr lang="ru-RU" altLang="ru-RU" sz="1800" dirty="0" smtClean="0">
                <a:latin typeface="Arial" charset="0"/>
              </a:rPr>
              <a:t>начинает </a:t>
            </a:r>
            <a:r>
              <a:rPr lang="ru-RU" altLang="ru-RU" sz="1800" dirty="0">
                <a:latin typeface="Arial" charset="0"/>
              </a:rPr>
              <a:t>плавится при 100ºС</a:t>
            </a:r>
            <a:endParaRPr lang="ru-RU" altLang="ru-RU" sz="2400" dirty="0">
              <a:latin typeface="Arial" charset="0"/>
            </a:endParaRPr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endParaRPr lang="ru-RU" altLang="ru-RU" sz="1800" dirty="0">
              <a:latin typeface="Arial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latin typeface="Arial" charset="0"/>
              </a:rPr>
              <a:t>Полиэтилен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64"/>
          <a:stretch>
            <a:fillRect/>
          </a:stretch>
        </p:blipFill>
        <p:spPr bwMode="auto">
          <a:xfrm>
            <a:off x="0" y="0"/>
            <a:ext cx="9144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063" y="60325"/>
            <a:ext cx="360362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 Box 6"/>
          <p:cNvSpPr txBox="1">
            <a:spLocks noChangeArrowheads="1"/>
          </p:cNvSpPr>
          <p:nvPr/>
        </p:nvSpPr>
        <p:spPr bwMode="auto">
          <a:xfrm>
            <a:off x="503238" y="0"/>
            <a:ext cx="8137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600" b="1">
                <a:solidFill>
                  <a:schemeClr val="bg1"/>
                </a:solidFill>
                <a:latin typeface="Arial Black" pitchFamily="34" charset="0"/>
              </a:rPr>
              <a:t>Корпус</a:t>
            </a:r>
            <a:endParaRPr lang="en-US" altLang="ru-RU" sz="2600" b="1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8604250" y="6381750"/>
            <a:ext cx="539750" cy="4762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16390" name="Рисунок 40" descr="Рисунок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62700"/>
            <a:ext cx="855186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8" descr="data:image/jpeg;base64,/9j/4AAQSkZJRgABAQAAAQABAAD/2wCEAAkGBggREBUUEggKFBQUFRQaFhcXDRoXGBcWHRkeGhwVHBgXJzIfGRsjHR4aHzsiIyc1LSwtFyA9NzAqNSY3LDUBCQoKDQsNGQ4OGTUkHiQ1NTU1NTU1NTU1MzQtNTU1MzU1NjU1NS8vNjQ0LS00NTQ0NTQ0LDYsKiwsLywsNCwuNP/AABEIAC4AiwMBIgACEQEDEQH/xAAcAAABBQEBAQAAAAAAAAAAAAAHAAMEBQYCAQj/xABJEAACAAQCBAoDCwoHAQAAAAABAgADBBEFBhIhMUEHFhciVFWTlNHSE1FhFCMyNFJxcoGRkrIzQlNioaKx4eLxJENzs8HC8BX/xAAbAQABBQEBAAAAAAAAAAAAAAAAAQMEBQYCB//EAC4RAAIBAQUHAwMFAAAAAAAAAAECAwAEERIhUQUUMUFSgfATcZEjYdEVIqGx4f/aAAwDAQACEQMRAD8Ajlq2rnfnzJswmwvv22F9QAiw4k4/1VN+8njHmSfj9P8ASP4DHGMYrXipnAV9WAJ00ACocAAORYAGKkBcOJr+NbpnlE3ow3AAA5g63cjTnEnH+qpv3k8YXEnH+qpv3k8Yusg5rnJO9DOqJjJNICszltF9gF2Oxtnz29carO2ZBSyLI3vsy4T2De/1fxMPLFEyY7zVfNbbbFOIMKknhkfzQ74k4/1VN+8njEzE8oY5NoqZEw+ZpS3qSyllFgzLomxO+xiDSSsxzV0pb4o63IuJ0y1xt13ibjmFZhajpQKfEWdXqdPnMzAFk0L2N7Wva/tiTs+4TArl78Khbdd2spR2U58F4/2apuTzMvVb9onjCHB5mXqx+0Txhji/mboOKfdePVy/mfdQ4p9jxpMbda+d6wuBehvO1SOTrMvVrdonjHnJ3mXqx+0Txjg5ezX0LFPtbxjji9mjoWJ/a3jC4261870YF6G87U7yd5l6rftE8YXJ3mXqt+0Txho5ezR0HFPsfxhcXs0dBxP9/wAYT1G61870YF6G87U7yeZl6rftE8YXJ5mXqt+0Txhri9mjoOJ/v+MdZsxGuWtnqKupWzgWE5gBzRqsDYQB5GbCrA+e9BWNVxMpHntXfJ3mXqt+0TxhcnmZeq37RPGG6bCc0zEV0lYmyMLqwmtYj17YYqKrMFJMAepxCU9tIBpzaxrF7E2I1HbHWKQ5Blv8+9JhjAvKtd59qbxfLGK0qq0+jZAxsDpKbm17aj7ItsN4SMakSlliYjhbgM92a1ybEnbbZ8wETc15imVuF08xwPSLUOj2GosJd9Ieq6lTb1mMKza4QD1k+oMwaCfSf6ZyIrZ5I+P0/wBI/gMQsb+Mz/8AWnf7jRMySf8AH0/0j+AxOxXJeOPPmstDdWmzGB9NL1guSDra+w+qMZhLR5DnXqzTRxWwmRgP2jj7mpOZ8sEUsiqlKfyMn0wG46CgTP8Ag/V7YrsNpcQxSqUTJznRVQ7/ACUH/Y/tJMFTDKYLTS5cxVNpSIwJBGpApHt3iGsCwGipEZZV+cxYksCfYL+oDV/eJZgva/lzqiTamCIrdewyU6A0OOECnlyqpZaLookmWFAOwa4qMfdvcFFzm+HWb/10jbZzyhiVVU+kle59HQUc6bY3F91orMW4P8ZmUlNLVaYtKapLe/WFnZStjbXqBh+xjBa8TZCmNpSpLstY0N75Zc+dYSgw6un39GAdG171CJt2flGF9h2Rr+D7DKynrRMntKRPRuCTVyiLm1hZXJ/tEHkrzF+jo+8fyjzkrzD+io+3/lF9JJG4K4xcfNayEcciENgN480ogcIVRKfDJxSajDma1YH89dWqBxwcMf8A6cnX8v8AAY1uH5IxaXhVRTFJHpZk0MoE3VayDWbajzTEPJuQcapq2XNmypIRNO9pwJ1qQNX1xGjaNInTFrd8VJkWR5UfDpf81B4XJjitSzsPeF2H9d4y9BhOJz1LSl0gDY3qUTXYHY7A7xBF4QMk4rW1KzJPufREpVOlN0TcMx2WO4iMzyUZh+TQ9v8A0w/DNGIgMQBpiaGQyk4SRVzwbYfV01RNaoaWitKsC1VLa7aQOxWO68Y7OUxTiFSQykGabEG42DfFxyUZh+TQ9v8A0wuSnMPqou8HywqNEshkLikdJWjCBDV3iOVXqcIpp0lW9NKkLqBPPl6yVsNpFyR9Y3wPKGknT5qS1dNJ2CqXfRFzsBY/+JPtgg5gxHEMMXDecC0qVNWYgclHHvdx/Gxtq/ZFPnjAKfRWupddPP1sB/ludurdc3FtzXG+ObO5XI8Dfca6tCA5jiLrxU3O+XkosNppQcM3p2Z2tYFyhvb2AAD6oHj7Y1uPZtasoJMua158qbzjb4aaBAf59x9uvfGSfbD0KsqXPxvpmYqz3pwure1eQsdlzCqUjOoPNdXUXG7aQQY4GTMy9Bn9snmgx2hRl91TU1uBtq0AAFVPb/aD3ErM3QZ3eE88ecSsy9BndunmgxwoN1TU0v61P0r8H80HOJWZegzu3TzRNxbKGY3o6ZEpJpeW1SXUVCCwZlKG5ax1A79UFaFD8CCB8a/zUK3W17dF6UgAH2oHcQs3dAqO9yvPC4hZv6BP73K88HGFFjv0mgqj3GPU0EeIecOiVHfJfnjziHnDodR3yX54N8KDfpNBRuMepoH8Qs39CqO+S/PCGQs39BqO+S/PBwhQb9JoKNxj1NA/iFm/oVR3yX54XELN/QajvcvzwcIUG/SaCjcY9TXzzjmBYvSlPdMiYpfS0NKar3ta/wAFjbaIIXBngNS1FNE/XTz/AIEsjdaxmA7gdVvo3i0zll6XWVdHLd7IBPZ/WVGhzR85sL+q8a2VKRQAqgAAAACwAG4eyFmtReILzpIbKElLcqwnI9hXTq37U8sIcDmDb6uu+8nljfQoj7zL1VI3aLpr/9k="/>
          <p:cNvSpPr>
            <a:spLocks noChangeAspect="1" noChangeArrowheads="1"/>
          </p:cNvSpPr>
          <p:nvPr/>
        </p:nvSpPr>
        <p:spPr bwMode="auto">
          <a:xfrm>
            <a:off x="0" y="-204788"/>
            <a:ext cx="1323975" cy="438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pic>
        <p:nvPicPr>
          <p:cNvPr id="16392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6" t="80400" r="26276" b="14667"/>
          <a:stretch>
            <a:fillRect/>
          </a:stretch>
        </p:blipFill>
        <p:spPr bwMode="auto">
          <a:xfrm>
            <a:off x="3059113" y="6464300"/>
            <a:ext cx="3168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4525962"/>
          </a:xfrm>
        </p:spPr>
        <p:txBody>
          <a:bodyPr/>
          <a:lstStyle/>
          <a:p>
            <a:pPr>
              <a:defRPr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Корпус счетчика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Valtec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высокопрочная горячепрессованная латунь </a:t>
            </a:r>
          </a:p>
          <a:p>
            <a:pPr lvl="1">
              <a:defRPr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CW 617N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(европейский стандарт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EN12165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457200" lvl="1" indent="0">
              <a:buNone/>
              <a:defRPr/>
            </a:pP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защита от коррозии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при помощи двойного гальванопокрытия (никель, хром)</a:t>
            </a:r>
          </a:p>
          <a:p>
            <a:pPr lvl="1">
              <a:defRPr/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23975" y="2266395"/>
            <a:ext cx="3727450" cy="17891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64"/>
          <a:stretch>
            <a:fillRect/>
          </a:stretch>
        </p:blipFill>
        <p:spPr bwMode="auto">
          <a:xfrm>
            <a:off x="0" y="0"/>
            <a:ext cx="9144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063" y="60325"/>
            <a:ext cx="360362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Text Box 6"/>
          <p:cNvSpPr txBox="1">
            <a:spLocks noChangeArrowheads="1"/>
          </p:cNvSpPr>
          <p:nvPr/>
        </p:nvSpPr>
        <p:spPr bwMode="auto">
          <a:xfrm>
            <a:off x="503238" y="0"/>
            <a:ext cx="8137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600" b="1">
                <a:solidFill>
                  <a:schemeClr val="bg1"/>
                </a:solidFill>
                <a:latin typeface="Arial Black" pitchFamily="34" charset="0"/>
              </a:rPr>
              <a:t>Запотевание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8604250" y="6381750"/>
            <a:ext cx="539750" cy="4762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37894" name="Рисунок 40" descr="Рисунок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62700"/>
            <a:ext cx="855186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6" t="80400" r="26276" b="14667"/>
          <a:stretch>
            <a:fillRect/>
          </a:stretch>
        </p:blipFill>
        <p:spPr bwMode="auto">
          <a:xfrm>
            <a:off x="3059113" y="6464300"/>
            <a:ext cx="3168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96" name="Picture 15" descr="http://i.otzovik.com/2013/03/16/400836/img/84808151.jp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2" r="17543" b="17972"/>
          <a:stretch>
            <a:fillRect/>
          </a:stretch>
        </p:blipFill>
        <p:spPr bwMode="auto">
          <a:xfrm>
            <a:off x="479425" y="1211263"/>
            <a:ext cx="2697163" cy="248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7" name="TextBox 2"/>
          <p:cNvSpPr txBox="1">
            <a:spLocks noChangeArrowheads="1"/>
          </p:cNvSpPr>
          <p:nvPr/>
        </p:nvSpPr>
        <p:spPr bwMode="auto">
          <a:xfrm>
            <a:off x="4427538" y="4157663"/>
            <a:ext cx="23764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charset="0"/>
              </a:rPr>
              <a:t>Конкурент            Отсутствует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charset="0"/>
              </a:rPr>
              <a:t>распределительная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charset="0"/>
              </a:rPr>
              <a:t>пластина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7313" y="3741738"/>
            <a:ext cx="4340225" cy="2032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dirty="0"/>
              <a:t>Нарушение герметичности измерительной камеры - трещины в настроечном диске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/>
              <a:t>Микротрещины при сборке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/>
              <a:t>Гидроудар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/>
              <a:t>Производственный брак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37899" name="Picture 15" descr="P:\Сычев\DSC0094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747713"/>
            <a:ext cx="4548187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0" name="TextBox 2"/>
          <p:cNvSpPr txBox="1">
            <a:spLocks noChangeArrowheads="1"/>
          </p:cNvSpPr>
          <p:nvPr/>
        </p:nvSpPr>
        <p:spPr bwMode="auto">
          <a:xfrm>
            <a:off x="6700838" y="4141788"/>
            <a:ext cx="2378075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1800">
                <a:latin typeface="Arial" charset="0"/>
              </a:rPr>
              <a:t>Valtec</a:t>
            </a:r>
            <a:r>
              <a:rPr lang="ru-RU" altLang="ru-RU" sz="1800">
                <a:latin typeface="Arial" charset="0"/>
              </a:rPr>
              <a:t>           Стальная распределительная пластина покрывающая настроечный диск</a:t>
            </a:r>
          </a:p>
        </p:txBody>
      </p:sp>
    </p:spTree>
    <p:extLst>
      <p:ext uri="{BB962C8B-B14F-4D97-AF65-F5344CB8AC3E}">
        <p14:creationId xmlns:p14="http://schemas.microsoft.com/office/powerpoint/2010/main" val="128886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64"/>
          <a:stretch>
            <a:fillRect/>
          </a:stretch>
        </p:blipFill>
        <p:spPr bwMode="auto">
          <a:xfrm>
            <a:off x="0" y="0"/>
            <a:ext cx="9144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063" y="60325"/>
            <a:ext cx="360362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 Box 6"/>
          <p:cNvSpPr txBox="1">
            <a:spLocks noChangeArrowheads="1"/>
          </p:cNvSpPr>
          <p:nvPr/>
        </p:nvSpPr>
        <p:spPr bwMode="auto">
          <a:xfrm>
            <a:off x="503238" y="0"/>
            <a:ext cx="8137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600" b="1" dirty="0">
                <a:solidFill>
                  <a:schemeClr val="bg1"/>
                </a:solidFill>
                <a:latin typeface="Arial Black" pitchFamily="34" charset="0"/>
              </a:rPr>
              <a:t>О</a:t>
            </a:r>
            <a:r>
              <a:rPr lang="ru-RU" altLang="ru-RU" sz="2600" b="1" dirty="0" smtClean="0">
                <a:solidFill>
                  <a:schemeClr val="bg1"/>
                </a:solidFill>
                <a:latin typeface="Arial Black" pitchFamily="34" charset="0"/>
              </a:rPr>
              <a:t>пора </a:t>
            </a:r>
            <a:r>
              <a:rPr lang="ru-RU" altLang="ru-RU" sz="2600" b="1" dirty="0">
                <a:solidFill>
                  <a:schemeClr val="bg1"/>
                </a:solidFill>
                <a:latin typeface="Arial Black" pitchFamily="34" charset="0"/>
              </a:rPr>
              <a:t>крыльчатки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8604250" y="6381750"/>
            <a:ext cx="539750" cy="4762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10246" name="Рисунок 40" descr="Рисунок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62700"/>
            <a:ext cx="855186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AutoShape 8" descr="data:image/jpeg;base64,/9j/4AAQSkZJRgABAQAAAQABAAD/2wCEAAkGBggREBUUEggKFBQUFRQaFhcXDRoXGBcWHRkeGhwVHBgXJzIfGRsjHR4aHzsiIyc1LSwtFyA9NzAqNSY3LDUBCQoKDQsNGQ4OGTUkHiQ1NTU1NTU1NTU1MzQtNTU1MzU1NjU1NS8vNjQ0LS00NTQ0NTQ0LDYsKiwsLywsNCwuNP/AABEIAC4AiwMBIgACEQEDEQH/xAAcAAABBQEBAQAAAAAAAAAAAAAHAAMEBQYCAQj/xABJEAACAAQCBAoDCwoHAQAAAAABAgADBBEFBhIhMUEHFhciVFWTlNHSE1FhFCMyNFJxcoGRkrIzQlNioaKx4eLxJENzs8HC8BX/xAAbAQABBQEBAAAAAAAAAAAAAAAAAQMEBQYCB//EAC4RAAIBAQUHAwMFAAAAAAAAAAECAwAEERIhUQUUMUFSgfATcZEjYdEVIqGx4f/aAAwDAQACEQMRAD8Ajlq2rnfnzJswmwvv22F9QAiw4k4/1VN+8njHmSfj9P8ASP4DHGMYrXipnAV9WAJ00ACocAAORYAGKkBcOJr+NbpnlE3ow3AAA5g63cjTnEnH+qpv3k8YXEnH+qpv3k8Yusg5rnJO9DOqJjJNICszltF9gF2Oxtnz29carO2ZBSyLI3vsy4T2De/1fxMPLFEyY7zVfNbbbFOIMKknhkfzQ74k4/1VN+8njEzE8oY5NoqZEw+ZpS3qSyllFgzLomxO+xiDSSsxzV0pb4o63IuJ0y1xt13ibjmFZhajpQKfEWdXqdPnMzAFk0L2N7Wva/tiTs+4TArl78Khbdd2spR2U58F4/2apuTzMvVb9onjCHB5mXqx+0Txhji/mboOKfdePVy/mfdQ4p9jxpMbda+d6wuBehvO1SOTrMvVrdonjHnJ3mXqx+0Txjg5ezX0LFPtbxjji9mjoWJ/a3jC4261870YF6G87U7yd5l6rftE8YXJ3mXqt+0Txho5ezR0HFPsfxhcXs0dBxP9/wAYT1G61870YF6G87U7yeZl6rftE8YXJ5mXqt+0Txhri9mjoOJ/v+MdZsxGuWtnqKupWzgWE5gBzRqsDYQB5GbCrA+e9BWNVxMpHntXfJ3mXqt+0TxhcnmZeq37RPGG6bCc0zEV0lYmyMLqwmtYj17YYqKrMFJMAepxCU9tIBpzaxrF7E2I1HbHWKQ5Blv8+9JhjAvKtd59qbxfLGK0qq0+jZAxsDpKbm17aj7ItsN4SMakSlliYjhbgM92a1ybEnbbZ8wETc15imVuF08xwPSLUOj2GosJd9Ieq6lTb1mMKza4QD1k+oMwaCfSf6ZyIrZ5I+P0/wBI/gMQsb+Mz/8AWnf7jRMySf8AH0/0j+AxOxXJeOPPmstDdWmzGB9NL1guSDra+w+qMZhLR5DnXqzTRxWwmRgP2jj7mpOZ8sEUsiqlKfyMn0wG46CgTP8Ag/V7YrsNpcQxSqUTJznRVQ7/ACUH/Y/tJMFTDKYLTS5cxVNpSIwJBGpApHt3iGsCwGipEZZV+cxYksCfYL+oDV/eJZgva/lzqiTamCIrdewyU6A0OOECnlyqpZaLookmWFAOwa4qMfdvcFFzm+HWb/10jbZzyhiVVU+kle59HQUc6bY3F91orMW4P8ZmUlNLVaYtKapLe/WFnZStjbXqBh+xjBa8TZCmNpSpLstY0N75Zc+dYSgw6un39GAdG171CJt2flGF9h2Rr+D7DKynrRMntKRPRuCTVyiLm1hZXJ/tEHkrzF+jo+8fyjzkrzD+io+3/lF9JJG4K4xcfNayEcciENgN480ogcIVRKfDJxSajDma1YH89dWqBxwcMf8A6cnX8v8AAY1uH5IxaXhVRTFJHpZk0MoE3VayDWbajzTEPJuQcapq2XNmypIRNO9pwJ1qQNX1xGjaNInTFrd8VJkWR5UfDpf81B4XJjitSzsPeF2H9d4y9BhOJz1LSl0gDY3qUTXYHY7A7xBF4QMk4rW1KzJPufREpVOlN0TcMx2WO4iMzyUZh+TQ9v8A0w/DNGIgMQBpiaGQyk4SRVzwbYfV01RNaoaWitKsC1VLa7aQOxWO68Y7OUxTiFSQykGabEG42DfFxyUZh+TQ9v8A0wuSnMPqou8HywqNEshkLikdJWjCBDV3iOVXqcIpp0lW9NKkLqBPPl6yVsNpFyR9Y3wPKGknT5qS1dNJ2CqXfRFzsBY/+JPtgg5gxHEMMXDecC0qVNWYgclHHvdx/Gxtq/ZFPnjAKfRWupddPP1sB/ludurdc3FtzXG+ObO5XI8Dfca6tCA5jiLrxU3O+XkosNppQcM3p2Z2tYFyhvb2AAD6oHj7Y1uPZtasoJMua158qbzjb4aaBAf59x9uvfGSfbD0KsqXPxvpmYqz3pwure1eQsdlzCqUjOoPNdXUXG7aQQY4GTMy9Bn9snmgx2hRl91TU1uBtq0AAFVPb/aD3ErM3QZ3eE88ecSsy9BndunmgxwoN1TU0v61P0r8H80HOJWZegzu3TzRNxbKGY3o6ZEpJpeW1SXUVCCwZlKG5ax1A79UFaFD8CCB8a/zUK3W17dF6UgAH2oHcQs3dAqO9yvPC4hZv6BP73K88HGFFjv0mgqj3GPU0EeIecOiVHfJfnjziHnDodR3yX54N8KDfpNBRuMepoH8Qs39CqO+S/PCGQs39BqO+S/PBwhQb9JoKNxj1NA/iFm/oVR3yX54XELN/QajvcvzwcIUG/SaCjcY9TXzzjmBYvSlPdMiYpfS0NKar3ta/wAFjbaIIXBngNS1FNE/XTz/AIEsjdaxmA7gdVvo3i0zll6XWVdHLd7IBPZ/WVGhzR85sL+q8a2VKRQAqgAAAACwAG4eyFmtReILzpIbKElLcqwnI9hXTq37U8sIcDmDb6uu+8nljfQoj7zL1VI3aLpr/9k="/>
          <p:cNvSpPr>
            <a:spLocks noChangeAspect="1" noChangeArrowheads="1"/>
          </p:cNvSpPr>
          <p:nvPr/>
        </p:nvSpPr>
        <p:spPr bwMode="auto">
          <a:xfrm>
            <a:off x="0" y="-204788"/>
            <a:ext cx="1323975" cy="438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pic>
        <p:nvPicPr>
          <p:cNvPr id="1024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6" t="80400" r="26276" b="14667"/>
          <a:stretch>
            <a:fillRect/>
          </a:stretch>
        </p:blipFill>
        <p:spPr bwMode="auto">
          <a:xfrm>
            <a:off x="3059113" y="6464300"/>
            <a:ext cx="3168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11238" y="3933825"/>
            <a:ext cx="6697662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dirty="0"/>
              <a:t>Счетчики конкурентов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/>
              <a:t>Крыльчатка пластиковой втулкой одевается на стальной стержень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/>
              <a:t>Сверху стальная ось крыльчатки упирается в пластиковую втулку в настроечном диске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ru-RU" dirty="0"/>
              <a:t>При стандартной эксплуатации пластик сотрется через 2 года – значительно увеличится погрешность, велика вероятность полной остановки. </a:t>
            </a:r>
          </a:p>
        </p:txBody>
      </p:sp>
      <p:pic>
        <p:nvPicPr>
          <p:cNvPr id="10250" name="Picture 2" descr="P:\foto\IMG_839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125538"/>
            <a:ext cx="3433763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3" descr="P:\foto\IMG_839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888" y="1214438"/>
            <a:ext cx="3702050" cy="223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342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64"/>
          <a:stretch>
            <a:fillRect/>
          </a:stretch>
        </p:blipFill>
        <p:spPr bwMode="auto">
          <a:xfrm>
            <a:off x="0" y="0"/>
            <a:ext cx="9144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063" y="60325"/>
            <a:ext cx="360362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 Box 6"/>
          <p:cNvSpPr txBox="1">
            <a:spLocks noChangeArrowheads="1"/>
          </p:cNvSpPr>
          <p:nvPr/>
        </p:nvSpPr>
        <p:spPr bwMode="auto">
          <a:xfrm>
            <a:off x="503238" y="0"/>
            <a:ext cx="8137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>
                <a:solidFill>
                  <a:schemeClr val="bg1"/>
                </a:solidFill>
                <a:latin typeface="Arial Black" pitchFamily="34" charset="0"/>
              </a:rPr>
              <a:t>Кварцевый подпятник</a:t>
            </a:r>
            <a:endParaRPr lang="en-US" altLang="ru-RU" sz="2400" b="1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8604250" y="6381750"/>
            <a:ext cx="539750" cy="4762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18438" name="Рисунок 40" descr="Рисунок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62700"/>
            <a:ext cx="855186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AutoShape 8" descr="data:image/jpeg;base64,/9j/4AAQSkZJRgABAQAAAQABAAD/2wCEAAkGBggREBUUEggKFBQUFRQaFhcXDRoXGBcWHRkeGhwVHBgXJzIfGRsjHR4aHzsiIyc1LSwtFyA9NzAqNSY3LDUBCQoKDQsNGQ4OGTUkHiQ1NTU1NTU1NTU1MzQtNTU1MzU1NjU1NS8vNjQ0LS00NTQ0NTQ0LDYsKiwsLywsNCwuNP/AABEIAC4AiwMBIgACEQEDEQH/xAAcAAABBQEBAQAAAAAAAAAAAAAHAAMEBQYCAQj/xABJEAACAAQCBAoDCwoHAQAAAAABAgADBBEFBhIhMUEHFhciVFWTlNHSE1FhFCMyNFJxcoGRkrIzQlNioaKx4eLxJENzs8HC8BX/xAAbAQABBQEBAAAAAAAAAAAAAAAAAQMEBQYCB//EAC4RAAIBAQUHAwMFAAAAAAAAAAECAwAEERIhUQUUMUFSgfATcZEjYdEVIqGx4f/aAAwDAQACEQMRAD8Ajlq2rnfnzJswmwvv22F9QAiw4k4/1VN+8njHmSfj9P8ASP4DHGMYrXipnAV9WAJ00ACocAAORYAGKkBcOJr+NbpnlE3ow3AAA5g63cjTnEnH+qpv3k8YXEnH+qpv3k8Yusg5rnJO9DOqJjJNICszltF9gF2Oxtnz29carO2ZBSyLI3vsy4T2De/1fxMPLFEyY7zVfNbbbFOIMKknhkfzQ74k4/1VN+8njEzE8oY5NoqZEw+ZpS3qSyllFgzLomxO+xiDSSsxzV0pb4o63IuJ0y1xt13ibjmFZhajpQKfEWdXqdPnMzAFk0L2N7Wva/tiTs+4TArl78Khbdd2spR2U58F4/2apuTzMvVb9onjCHB5mXqx+0Txhji/mboOKfdePVy/mfdQ4p9jxpMbda+d6wuBehvO1SOTrMvVrdonjHnJ3mXqx+0Txjg5ezX0LFPtbxjji9mjoWJ/a3jC4261870YF6G87U7yd5l6rftE8YXJ3mXqt+0Txho5ezR0HFPsfxhcXs0dBxP9/wAYT1G61870YF6G87U7yeZl6rftE8YXJ5mXqt+0Txhri9mjoOJ/v+MdZsxGuWtnqKupWzgWE5gBzRqsDYQB5GbCrA+e9BWNVxMpHntXfJ3mXqt+0TxhcnmZeq37RPGG6bCc0zEV0lYmyMLqwmtYj17YYqKrMFJMAepxCU9tIBpzaxrF7E2I1HbHWKQ5Blv8+9JhjAvKtd59qbxfLGK0qq0+jZAxsDpKbm17aj7ItsN4SMakSlliYjhbgM92a1ybEnbbZ8wETc15imVuF08xwPSLUOj2GosJd9Ieq6lTb1mMKza4QD1k+oMwaCfSf6ZyIrZ5I+P0/wBI/gMQsb+Mz/8AWnf7jRMySf8AH0/0j+AxOxXJeOPPmstDdWmzGB9NL1guSDra+w+qMZhLR5DnXqzTRxWwmRgP2jj7mpOZ8sEUsiqlKfyMn0wG46CgTP8Ag/V7YrsNpcQxSqUTJznRVQ7/ACUH/Y/tJMFTDKYLTS5cxVNpSIwJBGpApHt3iGsCwGipEZZV+cxYksCfYL+oDV/eJZgva/lzqiTamCIrdewyU6A0OOECnlyqpZaLookmWFAOwa4qMfdvcFFzm+HWb/10jbZzyhiVVU+kle59HQUc6bY3F91orMW4P8ZmUlNLVaYtKapLe/WFnZStjbXqBh+xjBa8TZCmNpSpLstY0N75Zc+dYSgw6un39GAdG171CJt2flGF9h2Rr+D7DKynrRMntKRPRuCTVyiLm1hZXJ/tEHkrzF+jo+8fyjzkrzD+io+3/lF9JJG4K4xcfNayEcciENgN480ogcIVRKfDJxSajDma1YH89dWqBxwcMf8A6cnX8v8AAY1uH5IxaXhVRTFJHpZk0MoE3VayDWbajzTEPJuQcapq2XNmypIRNO9pwJ1qQNX1xGjaNInTFrd8VJkWR5UfDpf81B4XJjitSzsPeF2H9d4y9BhOJz1LSl0gDY3qUTXYHY7A7xBF4QMk4rW1KzJPufREpVOlN0TcMx2WO4iMzyUZh+TQ9v8A0w/DNGIgMQBpiaGQyk4SRVzwbYfV01RNaoaWitKsC1VLa7aQOxWO68Y7OUxTiFSQykGabEG42DfFxyUZh+TQ9v8A0wuSnMPqou8HywqNEshkLikdJWjCBDV3iOVXqcIpp0lW9NKkLqBPPl6yVsNpFyR9Y3wPKGknT5qS1dNJ2CqXfRFzsBY/+JPtgg5gxHEMMXDecC0qVNWYgclHHvdx/Gxtq/ZFPnjAKfRWupddPP1sB/ludurdc3FtzXG+ObO5XI8Dfca6tCA5jiLrxU3O+XkosNppQcM3p2Z2tYFyhvb2AAD6oHj7Y1uPZtasoJMua158qbzjb4aaBAf59x9uvfGSfbD0KsqXPxvpmYqz3pwure1eQsdlzCqUjOoPNdXUXG7aQQY4GTMy9Bn9snmgx2hRl91TU1uBtq0AAFVPb/aD3ErM3QZ3eE88ecSsy9BndunmgxwoN1TU0v61P0r8H80HOJWZegzu3TzRNxbKGY3o6ZEpJpeW1SXUVCCwZlKG5ax1A79UFaFD8CCB8a/zUK3W17dF6UgAH2oHcQs3dAqO9yvPC4hZv6BP73K88HGFFjv0mgqj3GPU0EeIecOiVHfJfnjziHnDodR3yX54N8KDfpNBRuMepoH8Qs39CqO+S/PCGQs39BqO+S/PBwhQb9JoKNxj1NA/iFm/oVR3yX54XELN/QajvcvzwcIUG/SaCjcY9TXzzjmBYvSlPdMiYpfS0NKar3ta/wAFjbaIIXBngNS1FNE/XTz/AIEsjdaxmA7gdVvo3i0zll6XWVdHLd7IBPZ/WVGhzR85sL+q8a2VKRQAqgAAAACwAG4eyFmtReILzpIbKElLcqwnI9hXTq37U8sIcDmDb6uu+8nljfQoj7zL1VI3aLpr/9k="/>
          <p:cNvSpPr>
            <a:spLocks noChangeAspect="1" noChangeArrowheads="1"/>
          </p:cNvSpPr>
          <p:nvPr/>
        </p:nvSpPr>
        <p:spPr bwMode="auto">
          <a:xfrm>
            <a:off x="0" y="-204788"/>
            <a:ext cx="1323975" cy="438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7800" y="820608"/>
            <a:ext cx="4608513" cy="329320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 smtClean="0">
                <a:latin typeface="+mj-lt"/>
                <a:cs typeface="+mn-cs"/>
              </a:rPr>
              <a:t>В </a:t>
            </a:r>
            <a:r>
              <a:rPr lang="ru-RU" sz="1600" dirty="0">
                <a:latin typeface="+mj-lt"/>
                <a:cs typeface="+mn-cs"/>
              </a:rPr>
              <a:t>счетчиках VALTEC ось крыльчатки держат два подпятника 0,8мм из кварцевого стекла</a:t>
            </a:r>
          </a:p>
          <a:p>
            <a:pPr>
              <a:defRPr/>
            </a:pPr>
            <a:endParaRPr lang="ru-RU" sz="1600" dirty="0">
              <a:latin typeface="+mj-lt"/>
              <a:cs typeface="+mn-cs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600" dirty="0">
                <a:latin typeface="+mj-lt"/>
                <a:cs typeface="+mn-cs"/>
              </a:rPr>
              <a:t>Кварцевое стекло по минералогической шкале </a:t>
            </a:r>
            <a:r>
              <a:rPr lang="ru-RU" sz="1600" dirty="0" err="1">
                <a:latin typeface="+mj-lt"/>
                <a:cs typeface="+mn-cs"/>
              </a:rPr>
              <a:t>Мооса</a:t>
            </a:r>
            <a:r>
              <a:rPr lang="ru-RU" sz="1600" dirty="0">
                <a:latin typeface="+mj-lt"/>
                <a:cs typeface="+mn-cs"/>
              </a:rPr>
              <a:t>  имеет значение твердости 7  (алмаз, 10), тогда как латунь  и сталь имеют показатель твердости 4.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endParaRPr lang="ru-RU" sz="1600" dirty="0">
              <a:latin typeface="+mj-lt"/>
              <a:cs typeface="+mn-cs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600" dirty="0">
                <a:latin typeface="+mj-lt"/>
                <a:cs typeface="+mn-cs"/>
              </a:rPr>
              <a:t>Увеличенный ресурс и повышенная чувствительность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endParaRPr lang="ru-RU" sz="1600" dirty="0" smtClean="0">
              <a:latin typeface="+mj-lt"/>
              <a:cs typeface="+mn-cs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600" dirty="0" smtClean="0">
                <a:latin typeface="+mj-lt"/>
                <a:cs typeface="+mn-cs"/>
              </a:rPr>
              <a:t>Имеется заключение на ускоренный износ</a:t>
            </a:r>
          </a:p>
          <a:p>
            <a:pPr marL="742950" lvl="1" indent="-285750">
              <a:buFont typeface="Arial" pitchFamily="34" charset="0"/>
              <a:buChar char="•"/>
              <a:defRPr/>
            </a:pPr>
            <a:r>
              <a:rPr lang="ru-RU" sz="1600" dirty="0" smtClean="0">
                <a:latin typeface="+mj-lt"/>
                <a:cs typeface="+mn-cs"/>
              </a:rPr>
              <a:t>Срок службы 15 лет</a:t>
            </a:r>
            <a:endParaRPr lang="ru-RU" sz="1600" dirty="0">
              <a:latin typeface="+mj-lt"/>
              <a:cs typeface="+mn-cs"/>
            </a:endParaRPr>
          </a:p>
        </p:txBody>
      </p:sp>
      <p:pic>
        <p:nvPicPr>
          <p:cNvPr id="1844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563" y="492125"/>
            <a:ext cx="4233862" cy="567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6" t="80400" r="26276" b="14667"/>
          <a:stretch>
            <a:fillRect/>
          </a:stretch>
        </p:blipFill>
        <p:spPr bwMode="auto">
          <a:xfrm>
            <a:off x="3059113" y="6464300"/>
            <a:ext cx="3168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4808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64"/>
          <a:stretch>
            <a:fillRect/>
          </a:stretch>
        </p:blipFill>
        <p:spPr bwMode="auto">
          <a:xfrm>
            <a:off x="0" y="0"/>
            <a:ext cx="9144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063" y="60325"/>
            <a:ext cx="360362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 Box 6"/>
          <p:cNvSpPr txBox="1">
            <a:spLocks noChangeArrowheads="1"/>
          </p:cNvSpPr>
          <p:nvPr/>
        </p:nvSpPr>
        <p:spPr bwMode="auto">
          <a:xfrm>
            <a:off x="503238" y="0"/>
            <a:ext cx="8137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600" b="1">
                <a:solidFill>
                  <a:schemeClr val="bg1"/>
                </a:solidFill>
                <a:latin typeface="Arial Black" pitchFamily="34" charset="0"/>
              </a:rPr>
              <a:t>Антимагнитная защита</a:t>
            </a:r>
            <a:endParaRPr lang="en-US" altLang="ru-RU" sz="2600" b="1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8604250" y="6381750"/>
            <a:ext cx="539750" cy="4762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20486" name="Рисунок 40" descr="Рисунок2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62700"/>
            <a:ext cx="855186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7" name="AutoShape 8" descr="data:image/jpeg;base64,/9j/4AAQSkZJRgABAQAAAQABAAD/2wCEAAkGBggREBUUEggKFBQUFRQaFhcXDRoXGBcWHRkeGhwVHBgXJzIfGRsjHR4aHzsiIyc1LSwtFyA9NzAqNSY3LDUBCQoKDQsNGQ4OGTUkHiQ1NTU1NTU1NTU1MzQtNTU1MzU1NjU1NS8vNjQ0LS00NTQ0NTQ0LDYsKiwsLywsNCwuNP/AABEIAC4AiwMBIgACEQEDEQH/xAAcAAABBQEBAQAAAAAAAAAAAAAHAAMEBQYCAQj/xABJEAACAAQCBAoDCwoHAQAAAAABAgADBBEFBhIhMUEHFhciVFWTlNHSE1FhFCMyNFJxcoGRkrIzQlNioaKx4eLxJENzs8HC8BX/xAAbAQABBQEBAAAAAAAAAAAAAAAAAQMEBQYCB//EAC4RAAIBAQUHAwMFAAAAAAAAAAECAwAEERIhUQUUMUFSgfATcZEjYdEVIqGx4f/aAAwDAQACEQMRAD8Ajlq2rnfnzJswmwvv22F9QAiw4k4/1VN+8njHmSfj9P8ASP4DHGMYrXipnAV9WAJ00ACocAAORYAGKkBcOJr+NbpnlE3ow3AAA5g63cjTnEnH+qpv3k8YXEnH+qpv3k8Yusg5rnJO9DOqJjJNICszltF9gF2Oxtnz29carO2ZBSyLI3vsy4T2De/1fxMPLFEyY7zVfNbbbFOIMKknhkfzQ74k4/1VN+8njEzE8oY5NoqZEw+ZpS3qSyllFgzLomxO+xiDSSsxzV0pb4o63IuJ0y1xt13ibjmFZhajpQKfEWdXqdPnMzAFk0L2N7Wva/tiTs+4TArl78Khbdd2spR2U58F4/2apuTzMvVb9onjCHB5mXqx+0Txhji/mboOKfdePVy/mfdQ4p9jxpMbda+d6wuBehvO1SOTrMvVrdonjHnJ3mXqx+0Txjg5ezX0LFPtbxjji9mjoWJ/a3jC4261870YF6G87U7yd5l6rftE8YXJ3mXqt+0Txho5ezR0HFPsfxhcXs0dBxP9/wAYT1G61870YF6G87U7yeZl6rftE8YXJ5mXqt+0Txhri9mjoOJ/v+MdZsxGuWtnqKupWzgWE5gBzRqsDYQB5GbCrA+e9BWNVxMpHntXfJ3mXqt+0TxhcnmZeq37RPGG6bCc0zEV0lYmyMLqwmtYj17YYqKrMFJMAepxCU9tIBpzaxrF7E2I1HbHWKQ5Blv8+9JhjAvKtd59qbxfLGK0qq0+jZAxsDpKbm17aj7ItsN4SMakSlliYjhbgM92a1ybEnbbZ8wETc15imVuF08xwPSLUOj2GosJd9Ieq6lTb1mMKza4QD1k+oMwaCfSf6ZyIrZ5I+P0/wBI/gMQsb+Mz/8AWnf7jRMySf8AH0/0j+AxOxXJeOPPmstDdWmzGB9NL1guSDra+w+qMZhLR5DnXqzTRxWwmRgP2jj7mpOZ8sEUsiqlKfyMn0wG46CgTP8Ag/V7YrsNpcQxSqUTJznRVQ7/ACUH/Y/tJMFTDKYLTS5cxVNpSIwJBGpApHt3iGsCwGipEZZV+cxYksCfYL+oDV/eJZgva/lzqiTamCIrdewyU6A0OOECnlyqpZaLookmWFAOwa4qMfdvcFFzm+HWb/10jbZzyhiVVU+kle59HQUc6bY3F91orMW4P8ZmUlNLVaYtKapLe/WFnZStjbXqBh+xjBa8TZCmNpSpLstY0N75Zc+dYSgw6un39GAdG171CJt2flGF9h2Rr+D7DKynrRMntKRPRuCTVyiLm1hZXJ/tEHkrzF+jo+8fyjzkrzD+io+3/lF9JJG4K4xcfNayEcciENgN480ogcIVRKfDJxSajDma1YH89dWqBxwcMf8A6cnX8v8AAY1uH5IxaXhVRTFJHpZk0MoE3VayDWbajzTEPJuQcapq2XNmypIRNO9pwJ1qQNX1xGjaNInTFrd8VJkWR5UfDpf81B4XJjitSzsPeF2H9d4y9BhOJz1LSl0gDY3qUTXYHY7A7xBF4QMk4rW1KzJPufREpVOlN0TcMx2WO4iMzyUZh+TQ9v8A0w/DNGIgMQBpiaGQyk4SRVzwbYfV01RNaoaWitKsC1VLa7aQOxWO68Y7OUxTiFSQykGabEG42DfFxyUZh+TQ9v8A0wuSnMPqou8HywqNEshkLikdJWjCBDV3iOVXqcIpp0lW9NKkLqBPPl6yVsNpFyR9Y3wPKGknT5qS1dNJ2CqXfRFzsBY/+JPtgg5gxHEMMXDecC0qVNWYgclHHvdx/Gxtq/ZFPnjAKfRWupddPP1sB/ludurdc3FtzXG+ObO5XI8Dfca6tCA5jiLrxU3O+XkosNppQcM3p2Z2tYFyhvb2AAD6oHj7Y1uPZtasoJMua158qbzjb4aaBAf59x9uvfGSfbD0KsqXPxvpmYqz3pwure1eQsdlzCqUjOoPNdXUXG7aQQY4GTMy9Bn9snmgx2hRl91TU1uBtq0AAFVPb/aD3ErM3QZ3eE88ecSsy9BndunmgxwoN1TU0v61P0r8H80HOJWZegzu3TzRNxbKGY3o6ZEpJpeW1SXUVCCwZlKG5ax1A79UFaFD8CCB8a/zUK3W17dF6UgAH2oHcQs3dAqO9yvPC4hZv6BP73K88HGFFjv0mgqj3GPU0EeIecOiVHfJfnjziHnDodR3yX54N8KDfpNBRuMepoH8Qs39CqO+S/PCGQs39BqO+S/PBwhQb9JoKNxj1NA/iFm/oVR3yX54XELN/QajvcvzwcIUG/SaCjcY9TXzzjmBYvSlPdMiYpfS0NKar3ta/wAFjbaIIXBngNS1FNE/XTz/AIEsjdaxmA7gdVvo3i0zll6XWVdHLd7IBPZ/WVGhzR85sL+q8a2VKRQAqgAAAACwAG4eyFmtReILzpIbKElLcqwnI9hXTq37U8sIcDmDb6uu+8nljfQoj7zL1VI3aLpr/9k="/>
          <p:cNvSpPr>
            <a:spLocks noChangeAspect="1" noChangeArrowheads="1"/>
          </p:cNvSpPr>
          <p:nvPr/>
        </p:nvSpPr>
        <p:spPr bwMode="auto">
          <a:xfrm>
            <a:off x="0" y="-204788"/>
            <a:ext cx="1323975" cy="438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2048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graphicFrame>
        <p:nvGraphicFramePr>
          <p:cNvPr id="20489" name="Объект 3"/>
          <p:cNvGraphicFramePr>
            <a:graphicFrameLocks noChangeAspect="1"/>
          </p:cNvGraphicFramePr>
          <p:nvPr/>
        </p:nvGraphicFramePr>
        <p:xfrm>
          <a:off x="2009775" y="3284538"/>
          <a:ext cx="5124450" cy="2808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3" r:id="rId7" imgW="9048750" imgH="4953000" progId="AutoCAD.Drawing.15">
                  <p:embed/>
                </p:oleObj>
              </mc:Choice>
              <mc:Fallback>
                <p:oleObj r:id="rId7" imgW="9048750" imgH="4953000" progId="AutoCAD.Drawing.15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9775" y="3284538"/>
                        <a:ext cx="5124450" cy="2808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98463" y="908050"/>
            <a:ext cx="8232775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 err="1">
                <a:cs typeface="+mn-cs"/>
              </a:rPr>
              <a:t>Сухоходные</a:t>
            </a:r>
            <a:r>
              <a:rPr lang="ru-RU" sz="1600" dirty="0">
                <a:cs typeface="+mn-cs"/>
              </a:rPr>
              <a:t> счетчики используют магнитную муфту для передачи оборотов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600" dirty="0">
                <a:cs typeface="+mn-cs"/>
              </a:rPr>
              <a:t>О</a:t>
            </a:r>
            <a:r>
              <a:rPr lang="ru-RU" sz="1600" dirty="0" smtClean="0">
                <a:cs typeface="+mn-cs"/>
              </a:rPr>
              <a:t>буславливается </a:t>
            </a:r>
            <a:r>
              <a:rPr lang="ru-RU" sz="1600" dirty="0">
                <a:cs typeface="+mn-cs"/>
              </a:rPr>
              <a:t>простотой конструкции, ее надежностью и  </a:t>
            </a:r>
            <a:r>
              <a:rPr lang="ru-RU" sz="1600" dirty="0" smtClean="0">
                <a:cs typeface="+mn-cs"/>
              </a:rPr>
              <a:t>дешевизной</a:t>
            </a:r>
            <a:endParaRPr lang="en-US" sz="1600" dirty="0" smtClean="0">
              <a:cs typeface="+mn-cs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600" dirty="0">
                <a:cs typeface="+mn-cs"/>
              </a:rPr>
              <a:t>В</a:t>
            </a:r>
            <a:r>
              <a:rPr lang="ru-RU" sz="1600" dirty="0" smtClean="0">
                <a:cs typeface="+mn-cs"/>
              </a:rPr>
              <a:t>ектор </a:t>
            </a:r>
            <a:r>
              <a:rPr lang="ru-RU" sz="1600" dirty="0">
                <a:cs typeface="+mn-cs"/>
              </a:rPr>
              <a:t>напряженности магнитного поля можно изменить путем воздействия другого магнитного или электромагнитного поля</a:t>
            </a:r>
          </a:p>
          <a:p>
            <a:pPr>
              <a:defRPr/>
            </a:pPr>
            <a:endParaRPr lang="ru-RU" sz="1600" dirty="0">
              <a:cs typeface="+mn-cs"/>
            </a:endParaRPr>
          </a:p>
          <a:p>
            <a:pPr>
              <a:defRPr/>
            </a:pPr>
            <a:r>
              <a:rPr lang="ru-RU" sz="1600" dirty="0">
                <a:cs typeface="+mn-cs"/>
              </a:rPr>
              <a:t>Защита счетчиков </a:t>
            </a:r>
            <a:r>
              <a:rPr lang="en-US" sz="1600" dirty="0" err="1">
                <a:cs typeface="+mn-cs"/>
              </a:rPr>
              <a:t>Valtec</a:t>
            </a:r>
            <a:endParaRPr lang="ru-RU" sz="1600" dirty="0">
              <a:cs typeface="+mn-cs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 smtClean="0"/>
              <a:t>Экранирующая </a:t>
            </a:r>
            <a:r>
              <a:rPr lang="ru-RU" sz="1600" dirty="0"/>
              <a:t>гильза - анодированная сталь (материал выбран при тестировании в ВНИИФТРИ)</a:t>
            </a: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/>
              <a:t>У</a:t>
            </a:r>
            <a:r>
              <a:rPr lang="ru-RU" sz="1600" dirty="0" smtClean="0"/>
              <a:t>стойчивость </a:t>
            </a:r>
            <a:r>
              <a:rPr lang="ru-RU" sz="1600" dirty="0"/>
              <a:t>к воздействию полей напряженностью до 500 </a:t>
            </a:r>
            <a:r>
              <a:rPr lang="ru-RU" sz="1600" dirty="0" smtClean="0"/>
              <a:t>А/м</a:t>
            </a:r>
            <a:endParaRPr lang="en-US" sz="1600" dirty="0" smtClean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sz="1600" dirty="0"/>
          </a:p>
          <a:p>
            <a:pPr>
              <a:defRPr/>
            </a:pPr>
            <a:r>
              <a:rPr lang="ru-RU" sz="1600" dirty="0" smtClean="0"/>
              <a:t>Сертификат от ВНИИФТРИ</a:t>
            </a:r>
            <a:endParaRPr lang="ru-RU" sz="1600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sz="1600" dirty="0"/>
          </a:p>
        </p:txBody>
      </p:sp>
      <p:pic>
        <p:nvPicPr>
          <p:cNvPr id="20491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6" t="80400" r="26276" b="14667"/>
          <a:stretch>
            <a:fillRect/>
          </a:stretch>
        </p:blipFill>
        <p:spPr bwMode="auto">
          <a:xfrm>
            <a:off x="3059113" y="6464300"/>
            <a:ext cx="3168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64"/>
          <a:stretch>
            <a:fillRect/>
          </a:stretch>
        </p:blipFill>
        <p:spPr bwMode="auto">
          <a:xfrm>
            <a:off x="0" y="0"/>
            <a:ext cx="9144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063" y="60325"/>
            <a:ext cx="360362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Text Box 6"/>
          <p:cNvSpPr txBox="1">
            <a:spLocks noChangeArrowheads="1"/>
          </p:cNvSpPr>
          <p:nvPr/>
        </p:nvSpPr>
        <p:spPr bwMode="auto">
          <a:xfrm>
            <a:off x="503238" y="0"/>
            <a:ext cx="8137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600" b="1">
                <a:solidFill>
                  <a:schemeClr val="bg1"/>
                </a:solidFill>
                <a:latin typeface="Arial Black" pitchFamily="34" charset="0"/>
              </a:rPr>
              <a:t>Лабораторные испытания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8604250" y="6381750"/>
            <a:ext cx="539750" cy="4762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34822" name="Рисунок 40" descr="Рисунок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62700"/>
            <a:ext cx="855186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3" name="AutoShape 8" descr="data:image/jpeg;base64,/9j/4AAQSkZJRgABAQAAAQABAAD/2wCEAAkGBggREBUUEggKFBQUFRQaFhcXDRoXGBcWHRkeGhwVHBgXJzIfGRsjHR4aHzsiIyc1LSwtFyA9NzAqNSY3LDUBCQoKDQsNGQ4OGTUkHiQ1NTU1NTU1NTU1MzQtNTU1MzU1NjU1NS8vNjQ0LS00NTQ0NTQ0LDYsKiwsLywsNCwuNP/AABEIAC4AiwMBIgACEQEDEQH/xAAcAAABBQEBAQAAAAAAAAAAAAAHAAMEBQYCAQj/xABJEAACAAQCBAoDCwoHAQAAAAABAgADBBEFBhIhMUEHFhciVFWTlNHSE1FhFCMyNFJxcoGRkrIzQlNioaKx4eLxJENzs8HC8BX/xAAbAQABBQEBAAAAAAAAAAAAAAAAAQMEBQYCB//EAC4RAAIBAQUHAwMFAAAAAAAAAAECAwAEERIhUQUUMUFSgfATcZEjYdEVIqGx4f/aAAwDAQACEQMRAD8Ajlq2rnfnzJswmwvv22F9QAiw4k4/1VN+8njHmSfj9P8ASP4DHGMYrXipnAV9WAJ00ACocAAORYAGKkBcOJr+NbpnlE3ow3AAA5g63cjTnEnH+qpv3k8YXEnH+qpv3k8Yusg5rnJO9DOqJjJNICszltF9gF2Oxtnz29carO2ZBSyLI3vsy4T2De/1fxMPLFEyY7zVfNbbbFOIMKknhkfzQ74k4/1VN+8njEzE8oY5NoqZEw+ZpS3qSyllFgzLomxO+xiDSSsxzV0pb4o63IuJ0y1xt13ibjmFZhajpQKfEWdXqdPnMzAFk0L2N7Wva/tiTs+4TArl78Khbdd2spR2U58F4/2apuTzMvVb9onjCHB5mXqx+0Txhji/mboOKfdePVy/mfdQ4p9jxpMbda+d6wuBehvO1SOTrMvVrdonjHnJ3mXqx+0Txjg5ezX0LFPtbxjji9mjoWJ/a3jC4261870YF6G87U7yd5l6rftE8YXJ3mXqt+0Txho5ezR0HFPsfxhcXs0dBxP9/wAYT1G61870YF6G87U7yeZl6rftE8YXJ5mXqt+0Txhri9mjoOJ/v+MdZsxGuWtnqKupWzgWE5gBzRqsDYQB5GbCrA+e9BWNVxMpHntXfJ3mXqt+0TxhcnmZeq37RPGG6bCc0zEV0lYmyMLqwmtYj17YYqKrMFJMAepxCU9tIBpzaxrF7E2I1HbHWKQ5Blv8+9JhjAvKtd59qbxfLGK0qq0+jZAxsDpKbm17aj7ItsN4SMakSlliYjhbgM92a1ybEnbbZ8wETc15imVuF08xwPSLUOj2GosJd9Ieq6lTb1mMKza4QD1k+oMwaCfSf6ZyIrZ5I+P0/wBI/gMQsb+Mz/8AWnf7jRMySf8AH0/0j+AxOxXJeOPPmstDdWmzGB9NL1guSDra+w+qMZhLR5DnXqzTRxWwmRgP2jj7mpOZ8sEUsiqlKfyMn0wG46CgTP8Ag/V7YrsNpcQxSqUTJznRVQ7/ACUH/Y/tJMFTDKYLTS5cxVNpSIwJBGpApHt3iGsCwGipEZZV+cxYksCfYL+oDV/eJZgva/lzqiTamCIrdewyU6A0OOECnlyqpZaLookmWFAOwa4qMfdvcFFzm+HWb/10jbZzyhiVVU+kle59HQUc6bY3F91orMW4P8ZmUlNLVaYtKapLe/WFnZStjbXqBh+xjBa8TZCmNpSpLstY0N75Zc+dYSgw6un39GAdG171CJt2flGF9h2Rr+D7DKynrRMntKRPRuCTVyiLm1hZXJ/tEHkrzF+jo+8fyjzkrzD+io+3/lF9JJG4K4xcfNayEcciENgN480ogcIVRKfDJxSajDma1YH89dWqBxwcMf8A6cnX8v8AAY1uH5IxaXhVRTFJHpZk0MoE3VayDWbajzTEPJuQcapq2XNmypIRNO9pwJ1qQNX1xGjaNInTFrd8VJkWR5UfDpf81B4XJjitSzsPeF2H9d4y9BhOJz1LSl0gDY3qUTXYHY7A7xBF4QMk4rW1KzJPufREpVOlN0TcMx2WO4iMzyUZh+TQ9v8A0w/DNGIgMQBpiaGQyk4SRVzwbYfV01RNaoaWitKsC1VLa7aQOxWO68Y7OUxTiFSQykGabEG42DfFxyUZh+TQ9v8A0wuSnMPqou8HywqNEshkLikdJWjCBDV3iOVXqcIpp0lW9NKkLqBPPl6yVsNpFyR9Y3wPKGknT5qS1dNJ2CqXfRFzsBY/+JPtgg5gxHEMMXDecC0qVNWYgclHHvdx/Gxtq/ZFPnjAKfRWupddPP1sB/ludurdc3FtzXG+ObO5XI8Dfca6tCA5jiLrxU3O+XkosNppQcM3p2Z2tYFyhvb2AAD6oHj7Y1uPZtasoJMua158qbzjb4aaBAf59x9uvfGSfbD0KsqXPxvpmYqz3pwure1eQsdlzCqUjOoPNdXUXG7aQQY4GTMy9Bn9snmgx2hRl91TU1uBtq0AAFVPb/aD3ErM3QZ3eE88ecSsy9BndunmgxwoN1TU0v61P0r8H80HOJWZegzu3TzRNxbKGY3o6ZEpJpeW1SXUVCCwZlKG5ax1A79UFaFD8CCB8a/zUK3W17dF6UgAH2oHcQs3dAqO9yvPC4hZv6BP73K88HGFFjv0mgqj3GPU0EeIecOiVHfJfnjziHnDodR3yX54N8KDfpNBRuMepoH8Qs39CqO+S/PCGQs39BqO+S/PBwhQb9JoKNxj1NA/iFm/oVR3yX54XELN/QajvcvzwcIUG/SaCjcY9TXzzjmBYvSlPdMiYpfS0NKar3ta/wAFjbaIIXBngNS1FNE/XTz/AIEsjdaxmA7gdVvo3i0zll6XWVdHLd7IBPZ/WVGhzR85sL+q8a2VKRQAqgAAAACwAG4eyFmtReILzpIbKElLcqwnI9hXTq37U8sIcDmDb6uu+8nljfQoj7zL1VI3aLpr/9k="/>
          <p:cNvSpPr>
            <a:spLocks noChangeAspect="1" noChangeArrowheads="1"/>
          </p:cNvSpPr>
          <p:nvPr/>
        </p:nvSpPr>
        <p:spPr bwMode="auto">
          <a:xfrm>
            <a:off x="0" y="-204788"/>
            <a:ext cx="1323975" cy="438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pic>
        <p:nvPicPr>
          <p:cNvPr id="3482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6" t="80400" r="26276" b="14667"/>
          <a:stretch>
            <a:fillRect/>
          </a:stretch>
        </p:blipFill>
        <p:spPr bwMode="auto">
          <a:xfrm>
            <a:off x="3059113" y="6464300"/>
            <a:ext cx="3168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825" name="Рисунок 5" descr="DSC0804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327150"/>
            <a:ext cx="3668713" cy="27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6" name="Rectangle 3"/>
          <p:cNvSpPr>
            <a:spLocks noChangeArrowheads="1"/>
          </p:cNvSpPr>
          <p:nvPr/>
        </p:nvSpPr>
        <p:spPr bwMode="auto">
          <a:xfrm>
            <a:off x="0" y="665163"/>
            <a:ext cx="8027988" cy="862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600">
                <a:cs typeface="Times New Roman" pitchFamily="18" charset="0"/>
              </a:rPr>
              <a:t>Счетчики проходят испытания на проливной установке участка метрологии в горизонтальном и вертикальном положениях.</a:t>
            </a:r>
            <a:endParaRPr lang="ru-RU" altLang="ru-RU" sz="700">
              <a:latin typeface="Arial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34827" name="Rectangle 7"/>
          <p:cNvSpPr>
            <a:spLocks noChangeArrowheads="1"/>
          </p:cNvSpPr>
          <p:nvPr/>
        </p:nvSpPr>
        <p:spPr bwMode="auto">
          <a:xfrm>
            <a:off x="392113" y="4508500"/>
            <a:ext cx="4179887" cy="862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600">
                <a:cs typeface="Times New Roman" pitchFamily="18" charset="0"/>
              </a:rPr>
              <a:t>Счетчики проходят испытания на повышения </a:t>
            </a:r>
            <a:br>
              <a:rPr lang="ru-RU" altLang="ru-RU" sz="1600">
                <a:cs typeface="Times New Roman" pitchFamily="18" charset="0"/>
              </a:rPr>
            </a:br>
            <a:r>
              <a:rPr lang="ru-RU" altLang="ru-RU" sz="1600">
                <a:cs typeface="Times New Roman" pitchFamily="18" charset="0"/>
              </a:rPr>
              <a:t>давления.</a:t>
            </a:r>
            <a:endParaRPr lang="ru-RU" altLang="ru-RU" sz="700">
              <a:latin typeface="Arial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pic>
        <p:nvPicPr>
          <p:cNvPr id="34828" name="Рисунок 4" descr="DSC0807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233738"/>
            <a:ext cx="3384550" cy="294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9" name="Rectangle 8"/>
          <p:cNvSpPr>
            <a:spLocks noChangeArrowheads="1"/>
          </p:cNvSpPr>
          <p:nvPr/>
        </p:nvSpPr>
        <p:spPr bwMode="auto">
          <a:xfrm>
            <a:off x="0" y="44037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27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64"/>
          <a:stretch>
            <a:fillRect/>
          </a:stretch>
        </p:blipFill>
        <p:spPr bwMode="auto">
          <a:xfrm>
            <a:off x="0" y="0"/>
            <a:ext cx="9144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063" y="60325"/>
            <a:ext cx="360362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Text Box 6"/>
          <p:cNvSpPr txBox="1">
            <a:spLocks noChangeArrowheads="1"/>
          </p:cNvSpPr>
          <p:nvPr/>
        </p:nvSpPr>
        <p:spPr bwMode="auto">
          <a:xfrm>
            <a:off x="503238" y="0"/>
            <a:ext cx="8137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600" b="1">
                <a:solidFill>
                  <a:schemeClr val="bg1"/>
                </a:solidFill>
                <a:latin typeface="Arial Black" pitchFamily="34" charset="0"/>
              </a:rPr>
              <a:t>Гидравлические испытания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8604250" y="6381750"/>
            <a:ext cx="539750" cy="4762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36870" name="Рисунок 40" descr="Рисунок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62700"/>
            <a:ext cx="855186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1" name="AutoShape 8" descr="data:image/jpeg;base64,/9j/4AAQSkZJRgABAQAAAQABAAD/2wCEAAkGBggREBUUEggKFBQUFRQaFhcXDRoXGBcWHRkeGhwVHBgXJzIfGRsjHR4aHzsiIyc1LSwtFyA9NzAqNSY3LDUBCQoKDQsNGQ4OGTUkHiQ1NTU1NTU1NTU1MzQtNTU1MzU1NjU1NS8vNjQ0LS00NTQ0NTQ0LDYsKiwsLywsNCwuNP/AABEIAC4AiwMBIgACEQEDEQH/xAAcAAABBQEBAQAAAAAAAAAAAAAHAAMEBQYCAQj/xABJEAACAAQCBAoDCwoHAQAAAAABAgADBBEFBhIhMUEHFhciVFWTlNHSE1FhFCMyNFJxcoGRkrIzQlNioaKx4eLxJENzs8HC8BX/xAAbAQABBQEBAAAAAAAAAAAAAAAAAQMEBQYCB//EAC4RAAIBAQUHAwMFAAAAAAAAAAECAwAEERIhUQUUMUFSgfATcZEjYdEVIqGx4f/aAAwDAQACEQMRAD8Ajlq2rnfnzJswmwvv22F9QAiw4k4/1VN+8njHmSfj9P8ASP4DHGMYrXipnAV9WAJ00ACocAAORYAGKkBcOJr+NbpnlE3ow3AAA5g63cjTnEnH+qpv3k8YXEnH+qpv3k8Yusg5rnJO9DOqJjJNICszltF9gF2Oxtnz29carO2ZBSyLI3vsy4T2De/1fxMPLFEyY7zVfNbbbFOIMKknhkfzQ74k4/1VN+8njEzE8oY5NoqZEw+ZpS3qSyllFgzLomxO+xiDSSsxzV0pb4o63IuJ0y1xt13ibjmFZhajpQKfEWdXqdPnMzAFk0L2N7Wva/tiTs+4TArl78Khbdd2spR2U58F4/2apuTzMvVb9onjCHB5mXqx+0Txhji/mboOKfdePVy/mfdQ4p9jxpMbda+d6wuBehvO1SOTrMvVrdonjHnJ3mXqx+0Txjg5ezX0LFPtbxjji9mjoWJ/a3jC4261870YF6G87U7yd5l6rftE8YXJ3mXqt+0Txho5ezR0HFPsfxhcXs0dBxP9/wAYT1G61870YF6G87U7yeZl6rftE8YXJ5mXqt+0Txhri9mjoOJ/v+MdZsxGuWtnqKupWzgWE5gBzRqsDYQB5GbCrA+e9BWNVxMpHntXfJ3mXqt+0TxhcnmZeq37RPGG6bCc0zEV0lYmyMLqwmtYj17YYqKrMFJMAepxCU9tIBpzaxrF7E2I1HbHWKQ5Blv8+9JhjAvKtd59qbxfLGK0qq0+jZAxsDpKbm17aj7ItsN4SMakSlliYjhbgM92a1ybEnbbZ8wETc15imVuF08xwPSLUOj2GosJd9Ieq6lTb1mMKza4QD1k+oMwaCfSf6ZyIrZ5I+P0/wBI/gMQsb+Mz/8AWnf7jRMySf8AH0/0j+AxOxXJeOPPmstDdWmzGB9NL1guSDra+w+qMZhLR5DnXqzTRxWwmRgP2jj7mpOZ8sEUsiqlKfyMn0wG46CgTP8Ag/V7YrsNpcQxSqUTJznRVQ7/ACUH/Y/tJMFTDKYLTS5cxVNpSIwJBGpApHt3iGsCwGipEZZV+cxYksCfYL+oDV/eJZgva/lzqiTamCIrdewyU6A0OOECnlyqpZaLookmWFAOwa4qMfdvcFFzm+HWb/10jbZzyhiVVU+kle59HQUc6bY3F91orMW4P8ZmUlNLVaYtKapLe/WFnZStjbXqBh+xjBa8TZCmNpSpLstY0N75Zc+dYSgw6un39GAdG171CJt2flGF9h2Rr+D7DKynrRMntKRPRuCTVyiLm1hZXJ/tEHkrzF+jo+8fyjzkrzD+io+3/lF9JJG4K4xcfNayEcciENgN480ogcIVRKfDJxSajDma1YH89dWqBxwcMf8A6cnX8v8AAY1uH5IxaXhVRTFJHpZk0MoE3VayDWbajzTEPJuQcapq2XNmypIRNO9pwJ1qQNX1xGjaNInTFrd8VJkWR5UfDpf81B4XJjitSzsPeF2H9d4y9BhOJz1LSl0gDY3qUTXYHY7A7xBF4QMk4rW1KzJPufREpVOlN0TcMx2WO4iMzyUZh+TQ9v8A0w/DNGIgMQBpiaGQyk4SRVzwbYfV01RNaoaWitKsC1VLa7aQOxWO68Y7OUxTiFSQykGabEG42DfFxyUZh+TQ9v8A0wuSnMPqou8HywqNEshkLikdJWjCBDV3iOVXqcIpp0lW9NKkLqBPPl6yVsNpFyR9Y3wPKGknT5qS1dNJ2CqXfRFzsBY/+JPtgg5gxHEMMXDecC0qVNWYgclHHvdx/Gxtq/ZFPnjAKfRWupddPP1sB/ludurdc3FtzXG+ObO5XI8Dfca6tCA5jiLrxU3O+XkosNppQcM3p2Z2tYFyhvb2AAD6oHj7Y1uPZtasoJMua158qbzjb4aaBAf59x9uvfGSfbD0KsqXPxvpmYqz3pwure1eQsdlzCqUjOoPNdXUXG7aQQY4GTMy9Bn9snmgx2hRl91TU1uBtq0AAFVPb/aD3ErM3QZ3eE88ecSsy9BndunmgxwoN1TU0v61P0r8H80HOJWZegzu3TzRNxbKGY3o6ZEpJpeW1SXUVCCwZlKG5ax1A79UFaFD8CCB8a/zUK3W17dF6UgAH2oHcQs3dAqO9yvPC4hZv6BP73K88HGFFjv0mgqj3GPU0EeIecOiVHfJfnjziHnDodR3yX54N8KDfpNBRuMepoH8Qs39CqO+S/PCGQs39BqO+S/PBwhQb9JoKNxj1NA/iFm/oVR3yX54XELN/QajvcvzwcIUG/SaCjcY9TXzzjmBYvSlPdMiYpfS0NKar3ta/wAFjbaIIXBngNS1FNE/XTz/AIEsjdaxmA7gdVvo3i0zll6XWVdHLd7IBPZ/WVGhzR85sL+q8a2VKRQAqgAAAACwAG4eyFmtReILzpIbKElLcqwnI9hXTq37U8sIcDmDb6uu+8nljfQoj7zL1VI3aLpr/9k="/>
          <p:cNvSpPr>
            <a:spLocks noChangeAspect="1" noChangeArrowheads="1"/>
          </p:cNvSpPr>
          <p:nvPr/>
        </p:nvSpPr>
        <p:spPr bwMode="auto">
          <a:xfrm>
            <a:off x="0" y="-204788"/>
            <a:ext cx="1323975" cy="438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pic>
        <p:nvPicPr>
          <p:cNvPr id="36872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6" t="80400" r="26276" b="14667"/>
          <a:stretch>
            <a:fillRect/>
          </a:stretch>
        </p:blipFill>
        <p:spPr bwMode="auto">
          <a:xfrm>
            <a:off x="3059113" y="6464300"/>
            <a:ext cx="3168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73" name="Рисунок 7" descr="DSC08079_40кг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3" y="1195388"/>
            <a:ext cx="23844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4" name="Рисунок 8" descr="DSC0813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863" y="1195388"/>
            <a:ext cx="3386137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5" name="Rectangle 3"/>
          <p:cNvSpPr>
            <a:spLocks noChangeArrowheads="1"/>
          </p:cNvSpPr>
          <p:nvPr/>
        </p:nvSpPr>
        <p:spPr bwMode="auto">
          <a:xfrm>
            <a:off x="71438" y="620713"/>
            <a:ext cx="6546850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" hangingPunct="1">
              <a:spcBef>
                <a:spcPct val="0"/>
              </a:spcBef>
              <a:buFontTx/>
              <a:buNone/>
            </a:pPr>
            <a:r>
              <a:rPr lang="ru-RU" altLang="ru-RU" sz="1400" b="1"/>
              <a:t>МЕТЕР СВ-15Х № 310474711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400"/>
              <a:t>При повышении давления до </a:t>
            </a:r>
            <a:r>
              <a:rPr lang="ru-RU" altLang="ru-RU" sz="1400" b="1"/>
              <a:t>40 кг/см</a:t>
            </a:r>
            <a:r>
              <a:rPr lang="ru-RU" altLang="ru-RU" sz="1400" b="1" baseline="30000"/>
              <a:t>2</a:t>
            </a:r>
            <a:r>
              <a:rPr lang="ru-RU" altLang="ru-RU" sz="1400"/>
              <a:t> произошло </a:t>
            </a:r>
            <a:r>
              <a:rPr lang="ru-RU" altLang="ru-RU" sz="1400" b="1"/>
              <a:t>разрушение крышки счетчика</a:t>
            </a:r>
            <a:r>
              <a:rPr lang="ru-RU" altLang="ru-RU" sz="1400"/>
              <a:t>.</a:t>
            </a:r>
            <a:endParaRPr lang="ru-RU" altLang="ru-RU" sz="600">
              <a:latin typeface="Arial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36876" name="Rectangle 4"/>
          <p:cNvSpPr>
            <a:spLocks noChangeArrowheads="1"/>
          </p:cNvSpPr>
          <p:nvPr/>
        </p:nvSpPr>
        <p:spPr bwMode="auto">
          <a:xfrm>
            <a:off x="0" y="25749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400"/>
              <a:t> </a:t>
            </a:r>
            <a:endParaRPr lang="ru-RU" altLang="ru-RU" sz="1800">
              <a:latin typeface="Arial" charset="0"/>
            </a:endParaRPr>
          </a:p>
        </p:txBody>
      </p:sp>
      <p:sp>
        <p:nvSpPr>
          <p:cNvPr id="36877" name="Rectangle 7"/>
          <p:cNvSpPr>
            <a:spLocks noChangeArrowheads="1"/>
          </p:cNvSpPr>
          <p:nvPr/>
        </p:nvSpPr>
        <p:spPr bwMode="auto">
          <a:xfrm>
            <a:off x="71438" y="3498850"/>
            <a:ext cx="8532812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" hangingPunct="1">
              <a:spcBef>
                <a:spcPct val="0"/>
              </a:spcBef>
              <a:buFontTx/>
              <a:buNone/>
            </a:pPr>
            <a:r>
              <a:rPr lang="ru-RU" altLang="ru-RU" sz="1400" b="1"/>
              <a:t>МЕТЕР СВ-15Г № 258606910</a:t>
            </a:r>
            <a:endParaRPr lang="ru-RU" altLang="ru-RU" sz="1400" b="1">
              <a:cs typeface="Times New Roman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400">
                <a:cs typeface="Times New Roman" pitchFamily="18" charset="0"/>
              </a:rPr>
              <a:t>При повышении давления до </a:t>
            </a:r>
            <a:r>
              <a:rPr lang="ru-RU" altLang="ru-RU" sz="1400" b="1">
                <a:cs typeface="Times New Roman" pitchFamily="18" charset="0"/>
              </a:rPr>
              <a:t>26 кг/см</a:t>
            </a:r>
            <a:r>
              <a:rPr lang="ru-RU" altLang="ru-RU" sz="1400" b="1" baseline="30000">
                <a:cs typeface="Times New Roman" pitchFamily="18" charset="0"/>
              </a:rPr>
              <a:t>2</a:t>
            </a:r>
            <a:r>
              <a:rPr lang="ru-RU" altLang="ru-RU" sz="1400">
                <a:cs typeface="Times New Roman" pitchFamily="18" charset="0"/>
              </a:rPr>
              <a:t> произошло нарушение герметичности, крышка счетчика дала трещину.</a:t>
            </a:r>
            <a:endParaRPr lang="ru-RU" altLang="ru-RU" sz="600">
              <a:latin typeface="Arial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pic>
        <p:nvPicPr>
          <p:cNvPr id="36878" name="Рисунок 17" descr="DSC08083_26кг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149725"/>
            <a:ext cx="2303462" cy="205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9" name="Rectangle 8"/>
          <p:cNvSpPr>
            <a:spLocks noChangeArrowheads="1"/>
          </p:cNvSpPr>
          <p:nvPr/>
        </p:nvSpPr>
        <p:spPr bwMode="auto">
          <a:xfrm>
            <a:off x="0" y="40989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71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64"/>
          <a:stretch>
            <a:fillRect/>
          </a:stretch>
        </p:blipFill>
        <p:spPr bwMode="auto">
          <a:xfrm>
            <a:off x="0" y="0"/>
            <a:ext cx="9144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063" y="60325"/>
            <a:ext cx="360362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ext Box 6"/>
          <p:cNvSpPr txBox="1">
            <a:spLocks noChangeArrowheads="1"/>
          </p:cNvSpPr>
          <p:nvPr/>
        </p:nvSpPr>
        <p:spPr bwMode="auto">
          <a:xfrm>
            <a:off x="503238" y="0"/>
            <a:ext cx="8137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600" b="1">
                <a:solidFill>
                  <a:schemeClr val="bg1"/>
                </a:solidFill>
                <a:latin typeface="Arial Black" pitchFamily="34" charset="0"/>
              </a:rPr>
              <a:t>Комплектация</a:t>
            </a:r>
            <a:endParaRPr lang="en-US" altLang="ru-RU" sz="2600" b="1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8604250" y="6381750"/>
            <a:ext cx="539750" cy="4762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23558" name="Рисунок 40" descr="Рисунок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62700"/>
            <a:ext cx="855186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9" name="AutoShape 8" descr="data:image/jpeg;base64,/9j/4AAQSkZJRgABAQAAAQABAAD/2wCEAAkGBggREBUUEggKFBQUFRQaFhcXDRoXGBcWHRkeGhwVHBgXJzIfGRsjHR4aHzsiIyc1LSwtFyA9NzAqNSY3LDUBCQoKDQsNGQ4OGTUkHiQ1NTU1NTU1NTU1MzQtNTU1MzU1NjU1NS8vNjQ0LS00NTQ0NTQ0LDYsKiwsLywsNCwuNP/AABEIAC4AiwMBIgACEQEDEQH/xAAcAAABBQEBAQAAAAAAAAAAAAAHAAMEBQYCAQj/xABJEAACAAQCBAoDCwoHAQAAAAABAgADBBEFBhIhMUEHFhciVFWTlNHSE1FhFCMyNFJxcoGRkrIzQlNioaKx4eLxJENzs8HC8BX/xAAbAQABBQEBAAAAAAAAAAAAAAAAAQMEBQYCB//EAC4RAAIBAQUHAwMFAAAAAAAAAAECAwAEERIhUQUUMUFSgfATcZEjYdEVIqGx4f/aAAwDAQACEQMRAD8Ajlq2rnfnzJswmwvv22F9QAiw4k4/1VN+8njHmSfj9P8ASP4DHGMYrXipnAV9WAJ00ACocAAORYAGKkBcOJr+NbpnlE3ow3AAA5g63cjTnEnH+qpv3k8YXEnH+qpv3k8Yusg5rnJO9DOqJjJNICszltF9gF2Oxtnz29carO2ZBSyLI3vsy4T2De/1fxMPLFEyY7zVfNbbbFOIMKknhkfzQ74k4/1VN+8njEzE8oY5NoqZEw+ZpS3qSyllFgzLomxO+xiDSSsxzV0pb4o63IuJ0y1xt13ibjmFZhajpQKfEWdXqdPnMzAFk0L2N7Wva/tiTs+4TArl78Khbdd2spR2U58F4/2apuTzMvVb9onjCHB5mXqx+0Txhji/mboOKfdePVy/mfdQ4p9jxpMbda+d6wuBehvO1SOTrMvVrdonjHnJ3mXqx+0Txjg5ezX0LFPtbxjji9mjoWJ/a3jC4261870YF6G87U7yd5l6rftE8YXJ3mXqt+0Txho5ezR0HFPsfxhcXs0dBxP9/wAYT1G61870YF6G87U7yeZl6rftE8YXJ5mXqt+0Txhri9mjoOJ/v+MdZsxGuWtnqKupWzgWE5gBzRqsDYQB5GbCrA+e9BWNVxMpHntXfJ3mXqt+0TxhcnmZeq37RPGG6bCc0zEV0lYmyMLqwmtYj17YYqKrMFJMAepxCU9tIBpzaxrF7E2I1HbHWKQ5Blv8+9JhjAvKtd59qbxfLGK0qq0+jZAxsDpKbm17aj7ItsN4SMakSlliYjhbgM92a1ybEnbbZ8wETc15imVuF08xwPSLUOj2GosJd9Ieq6lTb1mMKza4QD1k+oMwaCfSf6ZyIrZ5I+P0/wBI/gMQsb+Mz/8AWnf7jRMySf8AH0/0j+AxOxXJeOPPmstDdWmzGB9NL1guSDra+w+qMZhLR5DnXqzTRxWwmRgP2jj7mpOZ8sEUsiqlKfyMn0wG46CgTP8Ag/V7YrsNpcQxSqUTJznRVQ7/ACUH/Y/tJMFTDKYLTS5cxVNpSIwJBGpApHt3iGsCwGipEZZV+cxYksCfYL+oDV/eJZgva/lzqiTamCIrdewyU6A0OOECnlyqpZaLookmWFAOwa4qMfdvcFFzm+HWb/10jbZzyhiVVU+kle59HQUc6bY3F91orMW4P8ZmUlNLVaYtKapLe/WFnZStjbXqBh+xjBa8TZCmNpSpLstY0N75Zc+dYSgw6un39GAdG171CJt2flGF9h2Rr+D7DKynrRMntKRPRuCTVyiLm1hZXJ/tEHkrzF+jo+8fyjzkrzD+io+3/lF9JJG4K4xcfNayEcciENgN480ogcIVRKfDJxSajDma1YH89dWqBxwcMf8A6cnX8v8AAY1uH5IxaXhVRTFJHpZk0MoE3VayDWbajzTEPJuQcapq2XNmypIRNO9pwJ1qQNX1xGjaNInTFrd8VJkWR5UfDpf81B4XJjitSzsPeF2H9d4y9BhOJz1LSl0gDY3qUTXYHY7A7xBF4QMk4rW1KzJPufREpVOlN0TcMx2WO4iMzyUZh+TQ9v8A0w/DNGIgMQBpiaGQyk4SRVzwbYfV01RNaoaWitKsC1VLa7aQOxWO68Y7OUxTiFSQykGabEG42DfFxyUZh+TQ9v8A0wuSnMPqou8HywqNEshkLikdJWjCBDV3iOVXqcIpp0lW9NKkLqBPPl6yVsNpFyR9Y3wPKGknT5qS1dNJ2CqXfRFzsBY/+JPtgg5gxHEMMXDecC0qVNWYgclHHvdx/Gxtq/ZFPnjAKfRWupddPP1sB/ludurdc3FtzXG+ObO5XI8Dfca6tCA5jiLrxU3O+XkosNppQcM3p2Z2tYFyhvb2AAD6oHj7Y1uPZtasoJMua158qbzjb4aaBAf59x9uvfGSfbD0KsqXPxvpmYqz3pwure1eQsdlzCqUjOoPNdXUXG7aQQY4GTMy9Bn9snmgx2hRl91TU1uBtq0AAFVPb/aD3ErM3QZ3eE88ecSsy9BndunmgxwoN1TU0v61P0r8H80HOJWZegzu3TzRNxbKGY3o6ZEpJpeW1SXUVCCwZlKG5ax1A79UFaFD8CCB8a/zUK3W17dF6UgAH2oHcQs3dAqO9yvPC4hZv6BP73K88HGFFjv0mgqj3GPU0EeIecOiVHfJfnjziHnDodR3yX54N8KDfpNBRuMepoH8Qs39CqO+S/PCGQs39BqO+S/PBwhQb9JoKNxj1NA/iFm/oVR3yX54XELN/QajvcvzwcIUG/SaCjcY9TXzzjmBYvSlPdMiYpfS0NKar3ta/wAFjbaIIXBngNS1FNE/XTz/AIEsjdaxmA7gdVvo3i0zll6XWVdHLd7IBPZ/WVGhzR85sL+q8a2VKRQAqgAAAACwAG4eyFmtReILzpIbKElLcqwnI9hXTq37U8sIcDmDb6uu+8nljfQoj7zL1VI3aLpr/9k="/>
          <p:cNvSpPr>
            <a:spLocks noChangeAspect="1" noChangeArrowheads="1"/>
          </p:cNvSpPr>
          <p:nvPr/>
        </p:nvSpPr>
        <p:spPr bwMode="auto">
          <a:xfrm>
            <a:off x="0" y="-204788"/>
            <a:ext cx="1323975" cy="438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850" y="908050"/>
            <a:ext cx="8485188" cy="25542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j-lt"/>
                <a:cs typeface="+mn-cs"/>
              </a:rPr>
              <a:t>Монтажный комплект счетчиков 15Ду: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600" dirty="0">
                <a:latin typeface="+mj-lt"/>
                <a:cs typeface="+mn-cs"/>
              </a:rPr>
              <a:t>Латунный никелированный </a:t>
            </a:r>
            <a:r>
              <a:rPr lang="ru-RU" sz="1600" dirty="0" err="1">
                <a:latin typeface="+mj-lt"/>
                <a:cs typeface="+mn-cs"/>
              </a:rPr>
              <a:t>полусгон</a:t>
            </a:r>
            <a:r>
              <a:rPr lang="ru-RU" sz="1600" dirty="0">
                <a:latin typeface="+mj-lt"/>
                <a:cs typeface="+mn-cs"/>
              </a:rPr>
              <a:t> с накидной гайкой, </a:t>
            </a:r>
            <a:r>
              <a:rPr lang="ru-RU" sz="1600" dirty="0" err="1">
                <a:latin typeface="+mj-lt"/>
                <a:cs typeface="+mn-cs"/>
              </a:rPr>
              <a:t>полусгон</a:t>
            </a:r>
            <a:r>
              <a:rPr lang="ru-RU" sz="1600" dirty="0">
                <a:latin typeface="+mj-lt"/>
                <a:cs typeface="+mn-cs"/>
              </a:rPr>
              <a:t> с разъёмом под обратный клапан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600" dirty="0" err="1">
                <a:latin typeface="+mj-lt"/>
                <a:cs typeface="+mn-cs"/>
              </a:rPr>
              <a:t>паронитовые</a:t>
            </a:r>
            <a:r>
              <a:rPr lang="ru-RU" sz="1600" dirty="0">
                <a:latin typeface="+mj-lt"/>
                <a:cs typeface="+mn-cs"/>
              </a:rPr>
              <a:t> прокладки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600" dirty="0">
                <a:latin typeface="+mj-lt"/>
                <a:cs typeface="+mn-cs"/>
              </a:rPr>
              <a:t>встраиваемый обратный клапан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ru-RU" sz="1600" dirty="0">
                <a:latin typeface="+mj-lt"/>
                <a:cs typeface="+mn-cs"/>
              </a:rPr>
              <a:t>неклейки для маркировки Г/Х воды 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endParaRPr lang="ru-RU" sz="1600" dirty="0">
              <a:latin typeface="+mj-lt"/>
              <a:cs typeface="+mn-cs"/>
            </a:endParaRPr>
          </a:p>
          <a:p>
            <a:pPr>
              <a:defRPr/>
            </a:pPr>
            <a:r>
              <a:rPr lang="ru-RU" sz="1600" dirty="0">
                <a:latin typeface="+mj-lt"/>
                <a:cs typeface="+mn-cs"/>
              </a:rPr>
              <a:t>В соответствии с СП 30.13330.2012,</a:t>
            </a:r>
            <a:r>
              <a:rPr lang="en-US" sz="1600" dirty="0">
                <a:latin typeface="+mj-lt"/>
                <a:cs typeface="+mn-cs"/>
              </a:rPr>
              <a:t> </a:t>
            </a:r>
            <a:r>
              <a:rPr lang="ru-RU" sz="1600" dirty="0">
                <a:latin typeface="+mj-lt"/>
                <a:cs typeface="+mn-cs"/>
              </a:rPr>
              <a:t>пункт 7.1.9. и 5.4.5., установка обратных клапанов на квартирных вводах водопровода является обязательным требованием</a:t>
            </a:r>
          </a:p>
          <a:p>
            <a:pPr>
              <a:defRPr/>
            </a:pPr>
            <a:endParaRPr lang="ru-RU" sz="1600" dirty="0">
              <a:latin typeface="+mj-lt"/>
              <a:cs typeface="+mn-cs"/>
            </a:endParaRPr>
          </a:p>
        </p:txBody>
      </p:sp>
      <p:pic>
        <p:nvPicPr>
          <p:cNvPr id="14346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17" t="36482" r="32582" b="30110"/>
          <a:stretch>
            <a:fillRect/>
          </a:stretch>
        </p:blipFill>
        <p:spPr bwMode="auto">
          <a:xfrm>
            <a:off x="6948264" y="4338013"/>
            <a:ext cx="1014413" cy="8477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3562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6" t="80400" r="26276" b="14667"/>
          <a:stretch>
            <a:fillRect/>
          </a:stretch>
        </p:blipFill>
        <p:spPr bwMode="auto">
          <a:xfrm>
            <a:off x="3059113" y="6464300"/>
            <a:ext cx="3168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 descr="N:\Информация от Технического отдела\Для Внутреннего использования\Лаборатория\ЛаКИЭлИС\Pабочая\20111020_Водосчетчики\1_VALTEC VLF-R  № 033685-2011\DSC08110.JPG"/>
          <p:cNvPicPr/>
          <p:nvPr/>
        </p:nvPicPr>
        <p:blipFill rotWithShape="1">
          <a:blip r:embed="rId8" cstate="screen"/>
          <a:srcRect r="42615"/>
          <a:stretch/>
        </p:blipFill>
        <p:spPr bwMode="auto">
          <a:xfrm>
            <a:off x="3203848" y="3762724"/>
            <a:ext cx="3410743" cy="20669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 descr="N:\Информация от Технического отдела\Для Внутреннего использования\Лаборатория\ЛаКИЭлИС\Pабочая\20111020_Водосчетчики\1_VALTEC VLF-R  № 033685-2011\DSC08226.JPG"/>
          <p:cNvPicPr/>
          <p:nvPr/>
        </p:nvPicPr>
        <p:blipFill rotWithShape="1">
          <a:blip r:embed="rId9" cstate="screen"/>
          <a:srcRect t="9282" b="5469"/>
          <a:stretch/>
        </p:blipFill>
        <p:spPr bwMode="auto">
          <a:xfrm>
            <a:off x="179388" y="3714334"/>
            <a:ext cx="2647315" cy="216370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64"/>
          <a:stretch>
            <a:fillRect/>
          </a:stretch>
        </p:blipFill>
        <p:spPr bwMode="auto">
          <a:xfrm>
            <a:off x="0" y="0"/>
            <a:ext cx="9144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063" y="60325"/>
            <a:ext cx="360362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Text Box 6"/>
          <p:cNvSpPr txBox="1">
            <a:spLocks noChangeArrowheads="1"/>
          </p:cNvSpPr>
          <p:nvPr/>
        </p:nvSpPr>
        <p:spPr bwMode="auto">
          <a:xfrm>
            <a:off x="258763" y="0"/>
            <a:ext cx="8628062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600" b="1">
                <a:solidFill>
                  <a:schemeClr val="bg1"/>
                </a:solidFill>
                <a:latin typeface="Arial Black" pitchFamily="34" charset="0"/>
              </a:rPr>
              <a:t>Преимущества счетчиков </a:t>
            </a:r>
            <a:r>
              <a:rPr lang="en-US" altLang="ru-RU" sz="2600" b="1">
                <a:solidFill>
                  <a:schemeClr val="bg1"/>
                </a:solidFill>
                <a:latin typeface="Arial Black" pitchFamily="34" charset="0"/>
              </a:rPr>
              <a:t>VALTEC</a:t>
            </a:r>
            <a:endParaRPr lang="ru-RU" altLang="ru-RU" sz="2600" b="1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8604250" y="6381750"/>
            <a:ext cx="539750" cy="4762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Arial Black" pitchFamily="34" charset="0"/>
            </a:endParaRPr>
          </a:p>
        </p:txBody>
      </p:sp>
      <p:pic>
        <p:nvPicPr>
          <p:cNvPr id="36870" name="Рисунок 40" descr="Рисунок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62700"/>
            <a:ext cx="855186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1" name="AutoShape 8" descr="data:image/jpeg;base64,/9j/4AAQSkZJRgABAQAAAQABAAD/2wCEAAkGBggREBUUEggKFBQUFRQaFhcXDRoXGBcWHRkeGhwVHBgXJzIfGRsjHR4aHzsiIyc1LSwtFyA9NzAqNSY3LDUBCQoKDQsNGQ4OGTUkHiQ1NTU1NTU1NTU1MzQtNTU1MzU1NjU1NS8vNjQ0LS00NTQ0NTQ0LDYsKiwsLywsNCwuNP/AABEIAC4AiwMBIgACEQEDEQH/xAAcAAABBQEBAQAAAAAAAAAAAAAHAAMEBQYCAQj/xABJEAACAAQCBAoDCwoHAQAAAAABAgADBBEFBhIhMUEHFhciVFWTlNHSE1FhFCMyNFJxcoGRkrIzQlNioaKx4eLxJENzs8HC8BX/xAAbAQABBQEBAAAAAAAAAAAAAAAAAQMEBQYCB//EAC4RAAIBAQUHAwMFAAAAAAAAAAECAwAEERIhUQUUMUFSgfATcZEjYdEVIqGx4f/aAAwDAQACEQMRAD8Ajlq2rnfnzJswmwvv22F9QAiw4k4/1VN+8njHmSfj9P8ASP4DHGMYrXipnAV9WAJ00ACocAAORYAGKkBcOJr+NbpnlE3ow3AAA5g63cjTnEnH+qpv3k8YXEnH+qpv3k8Yusg5rnJO9DOqJjJNICszltF9gF2Oxtnz29carO2ZBSyLI3vsy4T2De/1fxMPLFEyY7zVfNbbbFOIMKknhkfzQ74k4/1VN+8njEzE8oY5NoqZEw+ZpS3qSyllFgzLomxO+xiDSSsxzV0pb4o63IuJ0y1xt13ibjmFZhajpQKfEWdXqdPnMzAFk0L2N7Wva/tiTs+4TArl78Khbdd2spR2U58F4/2apuTzMvVb9onjCHB5mXqx+0Txhji/mboOKfdePVy/mfdQ4p9jxpMbda+d6wuBehvO1SOTrMvVrdonjHnJ3mXqx+0Txjg5ezX0LFPtbxjji9mjoWJ/a3jC4261870YF6G87U7yd5l6rftE8YXJ3mXqt+0Txho5ezR0HFPsfxhcXs0dBxP9/wAYT1G61870YF6G87U7yeZl6rftE8YXJ5mXqt+0Txhri9mjoOJ/v+MdZsxGuWtnqKupWzgWE5gBzRqsDYQB5GbCrA+e9BWNVxMpHntXfJ3mXqt+0TxhcnmZeq37RPGG6bCc0zEV0lYmyMLqwmtYj17YYqKrMFJMAepxCU9tIBpzaxrF7E2I1HbHWKQ5Blv8+9JhjAvKtd59qbxfLGK0qq0+jZAxsDpKbm17aj7ItsN4SMakSlliYjhbgM92a1ybEnbbZ8wETc15imVuF08xwPSLUOj2GosJd9Ieq6lTb1mMKza4QD1k+oMwaCfSf6ZyIrZ5I+P0/wBI/gMQsb+Mz/8AWnf7jRMySf8AH0/0j+AxOxXJeOPPmstDdWmzGB9NL1guSDra+w+qMZhLR5DnXqzTRxWwmRgP2jj7mpOZ8sEUsiqlKfyMn0wG46CgTP8Ag/V7YrsNpcQxSqUTJznRVQ7/ACUH/Y/tJMFTDKYLTS5cxVNpSIwJBGpApHt3iGsCwGipEZZV+cxYksCfYL+oDV/eJZgva/lzqiTamCIrdewyU6A0OOECnlyqpZaLookmWFAOwa4qMfdvcFFzm+HWb/10jbZzyhiVVU+kle59HQUc6bY3F91orMW4P8ZmUlNLVaYtKapLe/WFnZStjbXqBh+xjBa8TZCmNpSpLstY0N75Zc+dYSgw6un39GAdG171CJt2flGF9h2Rr+D7DKynrRMntKRPRuCTVyiLm1hZXJ/tEHkrzF+jo+8fyjzkrzD+io+3/lF9JJG4K4xcfNayEcciENgN480ogcIVRKfDJxSajDma1YH89dWqBxwcMf8A6cnX8v8AAY1uH5IxaXhVRTFJHpZk0MoE3VayDWbajzTEPJuQcapq2XNmypIRNO9pwJ1qQNX1xGjaNInTFrd8VJkWR5UfDpf81B4XJjitSzsPeF2H9d4y9BhOJz1LSl0gDY3qUTXYHY7A7xBF4QMk4rW1KzJPufREpVOlN0TcMx2WO4iMzyUZh+TQ9v8A0w/DNGIgMQBpiaGQyk4SRVzwbYfV01RNaoaWitKsC1VLa7aQOxWO68Y7OUxTiFSQykGabEG42DfFxyUZh+TQ9v8A0wuSnMPqou8HywqNEshkLikdJWjCBDV3iOVXqcIpp0lW9NKkLqBPPl6yVsNpFyR9Y3wPKGknT5qS1dNJ2CqXfRFzsBY/+JPtgg5gxHEMMXDecC0qVNWYgclHHvdx/Gxtq/ZFPnjAKfRWupddPP1sB/ludurdc3FtzXG+ObO5XI8Dfca6tCA5jiLrxU3O+XkosNppQcM3p2Z2tYFyhvb2AAD6oHj7Y1uPZtasoJMua158qbzjb4aaBAf59x9uvfGSfbD0KsqXPxvpmYqz3pwure1eQsdlzCqUjOoPNdXUXG7aQQY4GTMy9Bn9snmgx2hRl91TU1uBtq0AAFVPb/aD3ErM3QZ3eE88ecSsy9BndunmgxwoN1TU0v61P0r8H80HOJWZegzu3TzRNxbKGY3o6ZEpJpeW1SXUVCCwZlKG5ax1A79UFaFD8CCB8a/zUK3W17dF6UgAH2oHcQs3dAqO9yvPC4hZv6BP73K88HGFFjv0mgqj3GPU0EeIecOiVHfJfnjziHnDodR3yX54N8KDfpNBRuMepoH8Qs39CqO+S/PCGQs39BqO+S/PBwhQb9JoKNxj1NA/iFm/oVR3yX54XELN/QajvcvzwcIUG/SaCjcY9TXzzjmBYvSlPdMiYpfS0NKar3ta/wAFjbaIIXBngNS1FNE/XTz/AIEsjdaxmA7gdVvo3i0zll6XWVdHLd7IBPZ/WVGhzR85sL+q8a2VKRQAqgAAAACwAG4eyFmtReILzpIbKElLcqwnI9hXTq37U8sIcDmDb6uu+8nljfQoj7zL1VI3aLpr/9k="/>
          <p:cNvSpPr>
            <a:spLocks noChangeAspect="1" noChangeArrowheads="1"/>
          </p:cNvSpPr>
          <p:nvPr/>
        </p:nvSpPr>
        <p:spPr bwMode="auto">
          <a:xfrm>
            <a:off x="0" y="-204788"/>
            <a:ext cx="1323975" cy="438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pic>
        <p:nvPicPr>
          <p:cNvPr id="36872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6" t="80400" r="26276" b="14667"/>
          <a:stretch>
            <a:fillRect/>
          </a:stretch>
        </p:blipFill>
        <p:spPr bwMode="auto">
          <a:xfrm>
            <a:off x="3059113" y="6464300"/>
            <a:ext cx="316865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92957025"/>
              </p:ext>
            </p:extLst>
          </p:nvPr>
        </p:nvGraphicFramePr>
        <p:xfrm>
          <a:off x="661987" y="492125"/>
          <a:ext cx="7889876" cy="58705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</Template>
  <TotalTime>15280</TotalTime>
  <Words>624</Words>
  <Application>Microsoft Office PowerPoint</Application>
  <PresentationFormat>Экран (4:3)</PresentationFormat>
  <Paragraphs>129</Paragraphs>
  <Slides>14</Slides>
  <Notes>13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Arial Black</vt:lpstr>
      <vt:lpstr>Calibri</vt:lpstr>
      <vt:lpstr>Times New Roman</vt:lpstr>
      <vt:lpstr>Тема Office</vt:lpstr>
      <vt:lpstr>AutoCAD.Drawing.15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-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Компаниец Олег Викторович</dc:creator>
  <cp:lastModifiedBy>Габайдулин Валентин Сергеевич</cp:lastModifiedBy>
  <cp:revision>775</cp:revision>
  <dcterms:created xsi:type="dcterms:W3CDTF">2009-11-16T09:20:38Z</dcterms:created>
  <dcterms:modified xsi:type="dcterms:W3CDTF">2022-06-03T09:28:59Z</dcterms:modified>
</cp:coreProperties>
</file>